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56" r:id="rId2"/>
    <p:sldId id="269" r:id="rId3"/>
    <p:sldId id="284" r:id="rId4"/>
    <p:sldId id="274" r:id="rId5"/>
    <p:sldId id="278" r:id="rId6"/>
    <p:sldId id="289" r:id="rId7"/>
    <p:sldId id="290" r:id="rId8"/>
    <p:sldId id="285" r:id="rId9"/>
    <p:sldId id="270" r:id="rId10"/>
    <p:sldId id="283" r:id="rId11"/>
    <p:sldId id="281" r:id="rId12"/>
    <p:sldId id="288" r:id="rId13"/>
    <p:sldId id="268" r:id="rId14"/>
    <p:sldId id="276" r:id="rId15"/>
    <p:sldId id="291" r:id="rId16"/>
    <p:sldId id="292" r:id="rId17"/>
    <p:sldId id="275" r:id="rId18"/>
    <p:sldId id="273" r:id="rId19"/>
    <p:sldId id="277" r:id="rId20"/>
    <p:sldId id="259" r:id="rId21"/>
    <p:sldId id="260" r:id="rId22"/>
    <p:sldId id="261" r:id="rId23"/>
    <p:sldId id="262" r:id="rId24"/>
    <p:sldId id="263" r:id="rId25"/>
    <p:sldId id="264" r:id="rId26"/>
    <p:sldId id="265" r:id="rId27"/>
    <p:sldId id="266" r:id="rId28"/>
    <p:sldId id="272" r:id="rId29"/>
    <p:sldId id="267" r:id="rId30"/>
    <p:sldId id="271" r:id="rId31"/>
    <p:sldId id="286" r:id="rId32"/>
    <p:sldId id="287"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874" autoAdjust="0"/>
    <p:restoredTop sz="94660"/>
  </p:normalViewPr>
  <p:slideViewPr>
    <p:cSldViewPr snapToGrid="0">
      <p:cViewPr varScale="1">
        <p:scale>
          <a:sx n="109" d="100"/>
          <a:sy n="109" d="100"/>
        </p:scale>
        <p:origin x="224" y="60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F4D115D-FF05-4A0A-A0B5-FD7679619C72}" type="datetimeFigureOut">
              <a:rPr lang="en-US" smtClean="0"/>
              <a:t>12/29/24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9CC29D4-677F-457E-AA85-FA87DA562B7F}" type="slidenum">
              <a:rPr lang="en-US" smtClean="0"/>
              <a:t>‹#›</a:t>
            </a:fld>
            <a:endParaRPr lang="en-US"/>
          </a:p>
        </p:txBody>
      </p:sp>
    </p:spTree>
    <p:extLst>
      <p:ext uri="{BB962C8B-B14F-4D97-AF65-F5344CB8AC3E}">
        <p14:creationId xmlns:p14="http://schemas.microsoft.com/office/powerpoint/2010/main" val="29464516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78207E6-EF62-4EB4-AEED-E20DB57719C8}" type="datetime1">
              <a:rPr lang="en-US" smtClean="0"/>
              <a:t>12/29/24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44D156-36AC-4A7A-B098-22DA755F2F8C}" type="slidenum">
              <a:rPr lang="en-US" smtClean="0"/>
              <a:t>‹#›</a:t>
            </a:fld>
            <a:endParaRPr lang="en-US"/>
          </a:p>
        </p:txBody>
      </p:sp>
    </p:spTree>
    <p:extLst>
      <p:ext uri="{BB962C8B-B14F-4D97-AF65-F5344CB8AC3E}">
        <p14:creationId xmlns:p14="http://schemas.microsoft.com/office/powerpoint/2010/main" val="9814906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ED06328-F527-40C3-8299-194B015A7294}" type="datetime1">
              <a:rPr lang="en-US" smtClean="0"/>
              <a:t>12/29/24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44D156-36AC-4A7A-B098-22DA755F2F8C}" type="slidenum">
              <a:rPr lang="en-US" smtClean="0"/>
              <a:t>‹#›</a:t>
            </a:fld>
            <a:endParaRPr lang="en-US"/>
          </a:p>
        </p:txBody>
      </p:sp>
    </p:spTree>
    <p:extLst>
      <p:ext uri="{BB962C8B-B14F-4D97-AF65-F5344CB8AC3E}">
        <p14:creationId xmlns:p14="http://schemas.microsoft.com/office/powerpoint/2010/main" val="38336543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7A9DA42-C016-4350-8749-4A3C80C9DE0F}" type="datetime1">
              <a:rPr lang="en-US" smtClean="0"/>
              <a:t>12/29/24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44D156-36AC-4A7A-B098-22DA755F2F8C}" type="slidenum">
              <a:rPr lang="en-US" smtClean="0"/>
              <a:t>‹#›</a:t>
            </a:fld>
            <a:endParaRPr lang="en-US"/>
          </a:p>
        </p:txBody>
      </p:sp>
    </p:spTree>
    <p:extLst>
      <p:ext uri="{BB962C8B-B14F-4D97-AF65-F5344CB8AC3E}">
        <p14:creationId xmlns:p14="http://schemas.microsoft.com/office/powerpoint/2010/main" val="41736163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2D3229-CA90-4387-864E-60A1C081E369}" type="datetime1">
              <a:rPr lang="en-US" smtClean="0"/>
              <a:t>12/29/24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44D156-36AC-4A7A-B098-22DA755F2F8C}" type="slidenum">
              <a:rPr lang="en-US" smtClean="0"/>
              <a:t>‹#›</a:t>
            </a:fld>
            <a:endParaRPr lang="en-US"/>
          </a:p>
        </p:txBody>
      </p:sp>
    </p:spTree>
    <p:extLst>
      <p:ext uri="{BB962C8B-B14F-4D97-AF65-F5344CB8AC3E}">
        <p14:creationId xmlns:p14="http://schemas.microsoft.com/office/powerpoint/2010/main" val="25235252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6D6B574-06BF-4191-A7CE-1EA7FE7FE1E7}" type="datetime1">
              <a:rPr lang="en-US" smtClean="0"/>
              <a:t>12/29/24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44D156-36AC-4A7A-B098-22DA755F2F8C}" type="slidenum">
              <a:rPr lang="en-US" smtClean="0"/>
              <a:t>‹#›</a:t>
            </a:fld>
            <a:endParaRPr lang="en-US"/>
          </a:p>
        </p:txBody>
      </p:sp>
    </p:spTree>
    <p:extLst>
      <p:ext uri="{BB962C8B-B14F-4D97-AF65-F5344CB8AC3E}">
        <p14:creationId xmlns:p14="http://schemas.microsoft.com/office/powerpoint/2010/main" val="27632612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CD6656C-BAD0-47ED-AD3F-CCCE0D76DFA3}" type="datetime1">
              <a:rPr lang="en-US" smtClean="0"/>
              <a:t>12/29/24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44D156-36AC-4A7A-B098-22DA755F2F8C}" type="slidenum">
              <a:rPr lang="en-US" smtClean="0"/>
              <a:t>‹#›</a:t>
            </a:fld>
            <a:endParaRPr lang="en-US"/>
          </a:p>
        </p:txBody>
      </p:sp>
    </p:spTree>
    <p:extLst>
      <p:ext uri="{BB962C8B-B14F-4D97-AF65-F5344CB8AC3E}">
        <p14:creationId xmlns:p14="http://schemas.microsoft.com/office/powerpoint/2010/main" val="35385337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C172003-F132-41E6-BA65-EF3A592F3E45}" type="datetime1">
              <a:rPr lang="en-US" smtClean="0"/>
              <a:t>12/29/24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B44D156-36AC-4A7A-B098-22DA755F2F8C}" type="slidenum">
              <a:rPr lang="en-US" smtClean="0"/>
              <a:t>‹#›</a:t>
            </a:fld>
            <a:endParaRPr lang="en-US"/>
          </a:p>
        </p:txBody>
      </p:sp>
    </p:spTree>
    <p:extLst>
      <p:ext uri="{BB962C8B-B14F-4D97-AF65-F5344CB8AC3E}">
        <p14:creationId xmlns:p14="http://schemas.microsoft.com/office/powerpoint/2010/main" val="33318424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185F54E-361D-4EF3-83A6-91B0AF6B868C}" type="datetime1">
              <a:rPr lang="en-US" smtClean="0"/>
              <a:t>12/29/24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B44D156-36AC-4A7A-B098-22DA755F2F8C}" type="slidenum">
              <a:rPr lang="en-US" smtClean="0"/>
              <a:t>‹#›</a:t>
            </a:fld>
            <a:endParaRPr lang="en-US"/>
          </a:p>
        </p:txBody>
      </p:sp>
    </p:spTree>
    <p:extLst>
      <p:ext uri="{BB962C8B-B14F-4D97-AF65-F5344CB8AC3E}">
        <p14:creationId xmlns:p14="http://schemas.microsoft.com/office/powerpoint/2010/main" val="15263979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30F08E-6405-4ABC-8C4A-8B98BAE7B0B4}" type="datetime1">
              <a:rPr lang="en-US" smtClean="0"/>
              <a:t>12/29/24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B44D156-36AC-4A7A-B098-22DA755F2F8C}" type="slidenum">
              <a:rPr lang="en-US" smtClean="0"/>
              <a:t>‹#›</a:t>
            </a:fld>
            <a:endParaRPr lang="en-US"/>
          </a:p>
        </p:txBody>
      </p:sp>
    </p:spTree>
    <p:extLst>
      <p:ext uri="{BB962C8B-B14F-4D97-AF65-F5344CB8AC3E}">
        <p14:creationId xmlns:p14="http://schemas.microsoft.com/office/powerpoint/2010/main" val="19689646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FE20F67-0668-48FC-BA4A-8F15EB5EF5C1}" type="datetime1">
              <a:rPr lang="en-US" smtClean="0"/>
              <a:t>12/29/24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44D156-36AC-4A7A-B098-22DA755F2F8C}" type="slidenum">
              <a:rPr lang="en-US" smtClean="0"/>
              <a:t>‹#›</a:t>
            </a:fld>
            <a:endParaRPr lang="en-US"/>
          </a:p>
        </p:txBody>
      </p:sp>
    </p:spTree>
    <p:extLst>
      <p:ext uri="{BB962C8B-B14F-4D97-AF65-F5344CB8AC3E}">
        <p14:creationId xmlns:p14="http://schemas.microsoft.com/office/powerpoint/2010/main" val="34419406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ECCBF5B-8A4E-45BD-875C-D1C47A62B189}" type="datetime1">
              <a:rPr lang="en-US" smtClean="0"/>
              <a:t>12/29/24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44D156-36AC-4A7A-B098-22DA755F2F8C}" type="slidenum">
              <a:rPr lang="en-US" smtClean="0"/>
              <a:t>‹#›</a:t>
            </a:fld>
            <a:endParaRPr lang="en-US"/>
          </a:p>
        </p:txBody>
      </p:sp>
    </p:spTree>
    <p:extLst>
      <p:ext uri="{BB962C8B-B14F-4D97-AF65-F5344CB8AC3E}">
        <p14:creationId xmlns:p14="http://schemas.microsoft.com/office/powerpoint/2010/main" val="20350213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316EDC-93F4-416F-A355-6C6FDAEDBEF1}" type="datetime1">
              <a:rPr lang="en-US" smtClean="0"/>
              <a:t>12/29/24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44D156-36AC-4A7A-B098-22DA755F2F8C}" type="slidenum">
              <a:rPr lang="en-US" smtClean="0"/>
              <a:t>‹#›</a:t>
            </a:fld>
            <a:endParaRPr lang="en-US"/>
          </a:p>
        </p:txBody>
      </p:sp>
    </p:spTree>
    <p:extLst>
      <p:ext uri="{BB962C8B-B14F-4D97-AF65-F5344CB8AC3E}">
        <p14:creationId xmlns:p14="http://schemas.microsoft.com/office/powerpoint/2010/main" val="34430460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hyperlink" Target="http://www.elizabethan.org/sumptuary/who-wears-what.html"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4353" y="764345"/>
            <a:ext cx="7493876" cy="1019011"/>
          </a:xfrm>
        </p:spPr>
        <p:txBody>
          <a:bodyPr/>
          <a:lstStyle/>
          <a:p>
            <a:pPr algn="l"/>
            <a:r>
              <a:rPr lang="en-US" b="1" dirty="0">
                <a:latin typeface="Arial Black" panose="020B0A04020102020204" pitchFamily="34" charset="0"/>
              </a:rPr>
              <a:t>Fur as artifice </a:t>
            </a:r>
          </a:p>
        </p:txBody>
      </p:sp>
      <p:sp>
        <p:nvSpPr>
          <p:cNvPr id="3" name="Subtitle 2"/>
          <p:cNvSpPr>
            <a:spLocks noGrp="1"/>
          </p:cNvSpPr>
          <p:nvPr>
            <p:ph type="subTitle" idx="1"/>
          </p:nvPr>
        </p:nvSpPr>
        <p:spPr>
          <a:xfrm>
            <a:off x="210231" y="1798001"/>
            <a:ext cx="6084243" cy="1183025"/>
          </a:xfrm>
        </p:spPr>
        <p:txBody>
          <a:bodyPr>
            <a:normAutofit/>
          </a:bodyPr>
          <a:lstStyle/>
          <a:p>
            <a:pPr algn="l"/>
            <a:r>
              <a:rPr lang="en-US" dirty="0"/>
              <a:t>Using fur to ornament clothing in the Current Middle Ages:  a study of background and techniques to achieve a period aesthetic </a:t>
            </a:r>
          </a:p>
          <a:p>
            <a:endParaRPr lang="en-US" dirty="0"/>
          </a:p>
          <a:p>
            <a:endParaRPr lang="en-US" dirty="0"/>
          </a:p>
        </p:txBody>
      </p:sp>
      <p:sp>
        <p:nvSpPr>
          <p:cNvPr id="4" name="TextBox 3"/>
          <p:cNvSpPr txBox="1"/>
          <p:nvPr/>
        </p:nvSpPr>
        <p:spPr>
          <a:xfrm>
            <a:off x="210231" y="483924"/>
            <a:ext cx="5552902" cy="369332"/>
          </a:xfrm>
          <a:prstGeom prst="rect">
            <a:avLst/>
          </a:prstGeom>
          <a:noFill/>
        </p:spPr>
        <p:txBody>
          <a:bodyPr wrap="square" rtlCol="0">
            <a:spAutoFit/>
          </a:bodyPr>
          <a:lstStyle/>
          <a:p>
            <a:r>
              <a:rPr lang="en-US" dirty="0"/>
              <a:t>HE Master Charles de Bourbon, OL</a:t>
            </a:r>
          </a:p>
        </p:txBody>
      </p:sp>
      <p:sp>
        <p:nvSpPr>
          <p:cNvPr id="5" name="TextBox 4"/>
          <p:cNvSpPr txBox="1"/>
          <p:nvPr/>
        </p:nvSpPr>
        <p:spPr>
          <a:xfrm>
            <a:off x="7891777" y="2737879"/>
            <a:ext cx="3442529" cy="1477328"/>
          </a:xfrm>
          <a:prstGeom prst="rect">
            <a:avLst/>
          </a:prstGeom>
          <a:noFill/>
          <a:ln cmpd="tri">
            <a:noFill/>
          </a:ln>
        </p:spPr>
        <p:txBody>
          <a:bodyPr wrap="square" rtlCol="0">
            <a:spAutoFit/>
          </a:bodyPr>
          <a:lstStyle/>
          <a:p>
            <a:r>
              <a:rPr lang="en-US" i="1" dirty="0"/>
              <a:t>“In England it is always windy, and however warm the weather is the natives invariably wear furs.” – Venetian envoy, 1513</a:t>
            </a:r>
          </a:p>
          <a:p>
            <a:endParaRPr lang="en-US" dirty="0"/>
          </a:p>
        </p:txBody>
      </p:sp>
      <p:sp>
        <p:nvSpPr>
          <p:cNvPr id="6" name="Slide Number Placeholder 5"/>
          <p:cNvSpPr>
            <a:spLocks noGrp="1"/>
          </p:cNvSpPr>
          <p:nvPr>
            <p:ph type="sldNum" sz="quarter" idx="12"/>
          </p:nvPr>
        </p:nvSpPr>
        <p:spPr/>
        <p:txBody>
          <a:bodyPr/>
          <a:lstStyle/>
          <a:p>
            <a:fld id="{7B44D156-36AC-4A7A-B098-22DA755F2F8C}" type="slidenum">
              <a:rPr lang="en-US" smtClean="0"/>
              <a:t>1</a:t>
            </a:fld>
            <a:endParaRPr lang="en-US" dirty="0"/>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0230" y="3796393"/>
            <a:ext cx="5958941" cy="2649623"/>
          </a:xfrm>
          <a:prstGeom prst="rect">
            <a:avLst/>
          </a:prstGeom>
          <a:noFill/>
          <a:ln w="41275" cmpd="tri">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384489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86" y="365125"/>
            <a:ext cx="11162414" cy="1325563"/>
          </a:xfrm>
        </p:spPr>
        <p:txBody>
          <a:bodyPr/>
          <a:lstStyle/>
          <a:p>
            <a:r>
              <a:rPr lang="en-US" dirty="0">
                <a:latin typeface="Arial Black" panose="020B0A04020102020204" pitchFamily="34" charset="0"/>
              </a:rPr>
              <a:t>Sumptuary</a:t>
            </a:r>
            <a:r>
              <a:rPr lang="en-US" dirty="0"/>
              <a:t> </a:t>
            </a:r>
          </a:p>
        </p:txBody>
      </p:sp>
      <p:sp>
        <p:nvSpPr>
          <p:cNvPr id="3" name="Content Placeholder 2"/>
          <p:cNvSpPr>
            <a:spLocks noGrp="1"/>
          </p:cNvSpPr>
          <p:nvPr>
            <p:ph idx="1"/>
          </p:nvPr>
        </p:nvSpPr>
        <p:spPr>
          <a:xfrm>
            <a:off x="838200" y="1825625"/>
            <a:ext cx="10515600" cy="4787446"/>
          </a:xfrm>
        </p:spPr>
        <p:txBody>
          <a:bodyPr>
            <a:normAutofit lnSpcReduction="10000"/>
          </a:bodyPr>
          <a:lstStyle/>
          <a:p>
            <a:r>
              <a:rPr lang="en-US" sz="1800" dirty="0"/>
              <a:t>1337 </a:t>
            </a:r>
          </a:p>
          <a:p>
            <a:pPr lvl="1"/>
            <a:r>
              <a:rPr lang="en-US" sz="1800" dirty="0"/>
              <a:t>First English sumptuary laws enacted – very rigid</a:t>
            </a:r>
          </a:p>
          <a:p>
            <a:pPr lvl="1"/>
            <a:r>
              <a:rPr lang="en-US" sz="1800" dirty="0"/>
              <a:t>Only the Royal family, Prelates, Earls, Barons, Knights, and Clerks with more than 100£ annually were allowed to wear fur</a:t>
            </a:r>
          </a:p>
          <a:p>
            <a:pPr lvl="1"/>
            <a:r>
              <a:rPr lang="en-US" sz="1800" dirty="0"/>
              <a:t>Lack of adherence to strict rules caused later revisions to sumptuary code in 1363</a:t>
            </a:r>
          </a:p>
          <a:p>
            <a:r>
              <a:rPr lang="en-US" sz="1800" dirty="0"/>
              <a:t>1363 </a:t>
            </a:r>
          </a:p>
          <a:p>
            <a:pPr lvl="1"/>
            <a:r>
              <a:rPr lang="en-US" sz="1800" dirty="0"/>
              <a:t>Recognized the futility of limiting wearing of fur. Instead provided guidance on types of furs that could be worn.</a:t>
            </a:r>
          </a:p>
          <a:p>
            <a:pPr lvl="1"/>
            <a:r>
              <a:rPr lang="en-US" sz="1800" dirty="0"/>
              <a:t>Nobility, clerics, and wealthy citizens could wear imported skins: </a:t>
            </a:r>
            <a:r>
              <a:rPr lang="en-US" sz="1800" dirty="0" err="1"/>
              <a:t>eg</a:t>
            </a:r>
            <a:r>
              <a:rPr lang="en-US" sz="1800" dirty="0"/>
              <a:t>. ermine, </a:t>
            </a:r>
            <a:r>
              <a:rPr lang="en-US" sz="1800" dirty="0" err="1"/>
              <a:t>lettice</a:t>
            </a:r>
            <a:r>
              <a:rPr lang="en-US" sz="1800" dirty="0"/>
              <a:t>, Baltic squirrel, and budge</a:t>
            </a:r>
          </a:p>
          <a:p>
            <a:pPr lvl="1"/>
            <a:r>
              <a:rPr lang="en-US" sz="1800" dirty="0"/>
              <a:t>The remaining citizenry allowed native furs: lamb, </a:t>
            </a:r>
            <a:r>
              <a:rPr lang="en-US" sz="1800" dirty="0" err="1"/>
              <a:t>coney</a:t>
            </a:r>
            <a:r>
              <a:rPr lang="en-US" sz="1800" dirty="0"/>
              <a:t>, cat, or fox</a:t>
            </a:r>
          </a:p>
          <a:p>
            <a:pPr lvl="1"/>
            <a:r>
              <a:rPr lang="en-US" sz="1800" dirty="0"/>
              <a:t>Only those with less than 40 shillings worth of goods were excluded from the 1363 recodification</a:t>
            </a:r>
          </a:p>
          <a:p>
            <a:pPr lvl="1"/>
            <a:r>
              <a:rPr lang="en-US" sz="1800" dirty="0"/>
              <a:t>Examples:</a:t>
            </a:r>
          </a:p>
          <a:p>
            <a:pPr lvl="2"/>
            <a:r>
              <a:rPr lang="en-US" sz="1800" dirty="0"/>
              <a:t>Knights and ladies with more than 266£, 13shillings, 4 ducats a year might wear </a:t>
            </a:r>
            <a:r>
              <a:rPr lang="en-US" sz="1800" dirty="0" err="1"/>
              <a:t>Miniver</a:t>
            </a:r>
            <a:r>
              <a:rPr lang="en-US" sz="1800" dirty="0"/>
              <a:t> and Gris; </a:t>
            </a:r>
          </a:p>
          <a:p>
            <a:pPr lvl="2"/>
            <a:r>
              <a:rPr lang="en-US" sz="1800" dirty="0"/>
              <a:t>less prosperous knights could only wear facings of ermine, and only </a:t>
            </a:r>
            <a:r>
              <a:rPr lang="en-US" sz="1800" dirty="0" err="1"/>
              <a:t>lettice</a:t>
            </a:r>
            <a:r>
              <a:rPr lang="en-US" sz="1800" dirty="0"/>
              <a:t> on their hoods</a:t>
            </a:r>
          </a:p>
          <a:p>
            <a:pPr lvl="2"/>
            <a:r>
              <a:rPr lang="en-US" sz="1800" dirty="0"/>
              <a:t>Esquires with &gt;200£ and merchants with &gt;£1000 pounds allowed </a:t>
            </a:r>
            <a:r>
              <a:rPr lang="en-US" sz="1800" dirty="0" err="1"/>
              <a:t>miniver</a:t>
            </a:r>
            <a:r>
              <a:rPr lang="en-US" sz="1800" dirty="0"/>
              <a:t> on their hoods only</a:t>
            </a:r>
          </a:p>
          <a:p>
            <a:pPr lvl="2"/>
            <a:endParaRPr lang="en-US" sz="1800" dirty="0"/>
          </a:p>
          <a:p>
            <a:pPr lvl="2"/>
            <a:endParaRPr lang="en-US" dirty="0"/>
          </a:p>
          <a:p>
            <a:pPr lvl="2"/>
            <a:endParaRPr lang="en-US" dirty="0"/>
          </a:p>
          <a:p>
            <a:pPr lvl="1"/>
            <a:endParaRPr lang="en-US" dirty="0"/>
          </a:p>
        </p:txBody>
      </p:sp>
      <p:sp>
        <p:nvSpPr>
          <p:cNvPr id="4" name="Slide Number Placeholder 3"/>
          <p:cNvSpPr>
            <a:spLocks noGrp="1"/>
          </p:cNvSpPr>
          <p:nvPr>
            <p:ph type="sldNum" sz="quarter" idx="12"/>
          </p:nvPr>
        </p:nvSpPr>
        <p:spPr/>
        <p:txBody>
          <a:bodyPr/>
          <a:lstStyle/>
          <a:p>
            <a:fld id="{7B44D156-36AC-4A7A-B098-22DA755F2F8C}" type="slidenum">
              <a:rPr lang="en-US" smtClean="0"/>
              <a:t>10</a:t>
            </a:fld>
            <a:endParaRPr lang="en-US"/>
          </a:p>
        </p:txBody>
      </p:sp>
    </p:spTree>
    <p:extLst>
      <p:ext uri="{BB962C8B-B14F-4D97-AF65-F5344CB8AC3E}">
        <p14:creationId xmlns:p14="http://schemas.microsoft.com/office/powerpoint/2010/main" val="22996899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86" y="365125"/>
            <a:ext cx="11162414" cy="1325563"/>
          </a:xfrm>
        </p:spPr>
        <p:txBody>
          <a:bodyPr/>
          <a:lstStyle/>
          <a:p>
            <a:r>
              <a:rPr lang="en-US" dirty="0">
                <a:latin typeface="Arial Black" panose="020B0A04020102020204" pitchFamily="34" charset="0"/>
              </a:rPr>
              <a:t>Sumptuary</a:t>
            </a:r>
            <a:r>
              <a:rPr lang="en-US" dirty="0"/>
              <a:t> </a:t>
            </a:r>
          </a:p>
        </p:txBody>
      </p:sp>
      <p:sp>
        <p:nvSpPr>
          <p:cNvPr id="3" name="Content Placeholder 2"/>
          <p:cNvSpPr>
            <a:spLocks noGrp="1"/>
          </p:cNvSpPr>
          <p:nvPr>
            <p:ph idx="1"/>
          </p:nvPr>
        </p:nvSpPr>
        <p:spPr>
          <a:xfrm>
            <a:off x="838200" y="1825625"/>
            <a:ext cx="10515600" cy="4787446"/>
          </a:xfrm>
        </p:spPr>
        <p:txBody>
          <a:bodyPr/>
          <a:lstStyle/>
          <a:p>
            <a:r>
              <a:rPr lang="en-US" sz="1600" dirty="0"/>
              <a:t>Sumptuary legislation of furs continued through the 16</a:t>
            </a:r>
            <a:r>
              <a:rPr lang="en-US" sz="1600" baseline="30000" dirty="0"/>
              <a:t>th</a:t>
            </a:r>
            <a:r>
              <a:rPr lang="en-US" sz="1600" dirty="0"/>
              <a:t> century as laws went through multiple revisions refining the sumptuary statutes.</a:t>
            </a:r>
          </a:p>
          <a:p>
            <a:r>
              <a:rPr lang="en-US" sz="1600" dirty="0"/>
              <a:t>As the popularity of certain furs like sable increased and the availability decreased, the laws changed and adapted to reflect current sartorial norms. </a:t>
            </a:r>
          </a:p>
          <a:p>
            <a:r>
              <a:rPr lang="en-US" sz="1600" dirty="0"/>
              <a:t>1574</a:t>
            </a:r>
          </a:p>
          <a:p>
            <a:pPr lvl="1"/>
            <a:r>
              <a:rPr lang="en-US" sz="1200" dirty="0"/>
              <a:t>Any silk of the color of purple, cloth of gold </a:t>
            </a:r>
            <a:r>
              <a:rPr lang="en-US" sz="1200" dirty="0" err="1"/>
              <a:t>tissued</a:t>
            </a:r>
            <a:r>
              <a:rPr lang="en-US" sz="1200" dirty="0"/>
              <a:t>, nor fur of sables, but only the King, Queen, King's mother, children, brethren, and sisters, uncles and aunts; and except dukes, marquises, and earls, who may wear the same in doublets, jerkins, linings of cloaks, gowns, and hose; and those of the Garter, purple in mantles only.</a:t>
            </a:r>
          </a:p>
          <a:p>
            <a:pPr lvl="1"/>
            <a:r>
              <a:rPr lang="en-US" sz="1200" dirty="0"/>
              <a:t>Woolen cloth made out of the realm, but in caps only; velvet, crimson, or scarlet; furs, black genets, lucernes; embroidery or tailor's work having gold or silver or pearl therein: except dukes, marquises, earls, and their children, viscounts, barons, and knights being companions of the Garter, or any person being of the Privy Council.</a:t>
            </a:r>
          </a:p>
          <a:p>
            <a:pPr lvl="1"/>
            <a:r>
              <a:rPr lang="en-US" sz="1200" dirty="0"/>
              <a:t>Velvet in gowns, coats, or other uttermost garments; fur of leopards; embroidery with any silk: except men of the degrees above mentioned, barons' sons, knights and gentlemen in ordinary office attendant upon her majesty's person, and such as have been employed in </a:t>
            </a:r>
            <a:r>
              <a:rPr lang="en-US" sz="1200" dirty="0" err="1"/>
              <a:t>embassages</a:t>
            </a:r>
            <a:r>
              <a:rPr lang="en-US" sz="1200" dirty="0"/>
              <a:t> to foreign princes.</a:t>
            </a:r>
          </a:p>
          <a:p>
            <a:pPr lvl="1"/>
            <a:r>
              <a:rPr lang="en-US" sz="1200" dirty="0"/>
              <a:t>Satin, damask, silk, camlet, or taffeta in gown, coat, hose, or uppermost garments; fur whereof the kind </a:t>
            </a:r>
            <a:r>
              <a:rPr lang="en-US" sz="1200" dirty="0" err="1"/>
              <a:t>groweth</a:t>
            </a:r>
            <a:r>
              <a:rPr lang="en-US" sz="1200" dirty="0"/>
              <a:t> not in the Queen's dominions, except foins, grey genets, and budge: except the degrees and persons above mentioned, and men that may dispend £100 by the year, and so valued in the subsidy book.</a:t>
            </a:r>
          </a:p>
          <a:p>
            <a:pPr lvl="1"/>
            <a:r>
              <a:rPr lang="en-US" sz="1200" dirty="0"/>
              <a:t>Silk other than satin, damask, taffeta, camlet, in doublets; and </a:t>
            </a:r>
            <a:r>
              <a:rPr lang="en-US" sz="1200" dirty="0" err="1"/>
              <a:t>sarcanet</a:t>
            </a:r>
            <a:r>
              <a:rPr lang="en-US" sz="1200" dirty="0"/>
              <a:t>, camlet, or taffeta in facing of gowns and cloaks, and in coats, jackets, jerkins, coifs, purses being not of the color scarlet, crimson, or blue; fur of foins, grey genets, or other as the like </a:t>
            </a:r>
            <a:r>
              <a:rPr lang="en-US" sz="1200" dirty="0" err="1"/>
              <a:t>groweth</a:t>
            </a:r>
            <a:r>
              <a:rPr lang="en-US" sz="1200" dirty="0"/>
              <a:t> not in the Queen's dominions: except men of the degrees and persons above mentioned, son of a knight, or son and heir apparent of a man of 300 marks land by the year, so valued in the subsidy books, and men that may dispend £40 by the year, so valued </a:t>
            </a:r>
            <a:r>
              <a:rPr lang="en-US" sz="1200" i="1" dirty="0" err="1"/>
              <a:t>ut</a:t>
            </a:r>
            <a:r>
              <a:rPr lang="en-US" sz="1200" i="1" dirty="0"/>
              <a:t> supra.</a:t>
            </a:r>
          </a:p>
          <a:p>
            <a:pPr lvl="1"/>
            <a:r>
              <a:rPr lang="en-US" sz="1200" dirty="0"/>
              <a:t>Note that the Lord Chancellor, Treasurer, President of the council, Privy Seal, may wear any velvet, satin, or other silks except purple, and furs black except black genets.</a:t>
            </a:r>
          </a:p>
          <a:p>
            <a:endParaRPr lang="en-US" sz="1600" dirty="0"/>
          </a:p>
          <a:p>
            <a:pPr marL="0" indent="0">
              <a:buNone/>
            </a:pPr>
            <a:endParaRPr lang="en-US" sz="1600" dirty="0"/>
          </a:p>
          <a:p>
            <a:pPr lvl="2"/>
            <a:endParaRPr lang="en-US" sz="1600" dirty="0"/>
          </a:p>
          <a:p>
            <a:pPr lvl="2"/>
            <a:endParaRPr lang="en-US" dirty="0"/>
          </a:p>
          <a:p>
            <a:pPr lvl="2"/>
            <a:endParaRPr lang="en-US" dirty="0"/>
          </a:p>
          <a:p>
            <a:pPr lvl="1"/>
            <a:endParaRPr lang="en-US" dirty="0"/>
          </a:p>
        </p:txBody>
      </p:sp>
      <p:sp>
        <p:nvSpPr>
          <p:cNvPr id="4" name="Slide Number Placeholder 3"/>
          <p:cNvSpPr>
            <a:spLocks noGrp="1"/>
          </p:cNvSpPr>
          <p:nvPr>
            <p:ph type="sldNum" sz="quarter" idx="12"/>
          </p:nvPr>
        </p:nvSpPr>
        <p:spPr/>
        <p:txBody>
          <a:bodyPr/>
          <a:lstStyle/>
          <a:p>
            <a:fld id="{7B44D156-36AC-4A7A-B098-22DA755F2F8C}" type="slidenum">
              <a:rPr lang="en-US" smtClean="0"/>
              <a:t>11</a:t>
            </a:fld>
            <a:endParaRPr lang="en-US"/>
          </a:p>
        </p:txBody>
      </p:sp>
    </p:spTree>
    <p:extLst>
      <p:ext uri="{BB962C8B-B14F-4D97-AF65-F5344CB8AC3E}">
        <p14:creationId xmlns:p14="http://schemas.microsoft.com/office/powerpoint/2010/main" val="7575243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Types of Fur used in the 14</a:t>
            </a:r>
            <a:r>
              <a:rPr lang="en-US" baseline="30000" dirty="0"/>
              <a:t>th</a:t>
            </a:r>
            <a:r>
              <a:rPr lang="en-US" dirty="0"/>
              <a:t> – 16</a:t>
            </a:r>
            <a:r>
              <a:rPr lang="en-US" baseline="30000" dirty="0"/>
              <a:t>th</a:t>
            </a:r>
            <a:r>
              <a:rPr lang="en-US" dirty="0"/>
              <a:t> centuries</a:t>
            </a:r>
          </a:p>
        </p:txBody>
      </p:sp>
      <p:sp>
        <p:nvSpPr>
          <p:cNvPr id="4" name="Slide Number Placeholder 3"/>
          <p:cNvSpPr>
            <a:spLocks noGrp="1"/>
          </p:cNvSpPr>
          <p:nvPr>
            <p:ph type="sldNum" sz="quarter" idx="12"/>
          </p:nvPr>
        </p:nvSpPr>
        <p:spPr/>
        <p:txBody>
          <a:bodyPr/>
          <a:lstStyle/>
          <a:p>
            <a:fld id="{7B44D156-36AC-4A7A-B098-22DA755F2F8C}" type="slidenum">
              <a:rPr lang="en-US" smtClean="0"/>
              <a:t>12</a:t>
            </a:fld>
            <a:endParaRPr lang="en-US"/>
          </a:p>
        </p:txBody>
      </p:sp>
      <p:pic>
        <p:nvPicPr>
          <p:cNvPr id="92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99020" y="1730829"/>
            <a:ext cx="2683327" cy="40249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6466113" y="4697431"/>
            <a:ext cx="2032907" cy="954107"/>
          </a:xfrm>
          <a:prstGeom prst="rect">
            <a:avLst/>
          </a:prstGeom>
          <a:noFill/>
        </p:spPr>
        <p:txBody>
          <a:bodyPr wrap="square" rtlCol="0">
            <a:spAutoFit/>
          </a:bodyPr>
          <a:lstStyle/>
          <a:p>
            <a:r>
              <a:rPr lang="en-US" sz="1400" dirty="0"/>
              <a:t>Woman with a Fitch lined gown, Seven Sacraments (detail), ca 1445-50. </a:t>
            </a:r>
            <a:r>
              <a:rPr lang="en-US" sz="1400" dirty="0" err="1"/>
              <a:t>Rogier</a:t>
            </a:r>
            <a:r>
              <a:rPr lang="en-US" sz="1400" dirty="0"/>
              <a:t> Van der Weyden</a:t>
            </a:r>
          </a:p>
        </p:txBody>
      </p:sp>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9870" y="1962149"/>
            <a:ext cx="3002416" cy="40430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3592286" y="1970559"/>
            <a:ext cx="2032907" cy="1384995"/>
          </a:xfrm>
          <a:prstGeom prst="rect">
            <a:avLst/>
          </a:prstGeom>
          <a:noFill/>
        </p:spPr>
        <p:txBody>
          <a:bodyPr wrap="square" rtlCol="0">
            <a:spAutoFit/>
          </a:bodyPr>
          <a:lstStyle/>
          <a:p>
            <a:r>
              <a:rPr lang="en-US" sz="1400" dirty="0"/>
              <a:t>PORTRAIT OF A BEARDED MAN IN A CAP AND FUR-LINED COAT (likely Mink or Beaver)</a:t>
            </a:r>
          </a:p>
          <a:p>
            <a:r>
              <a:rPr lang="en-US" sz="1400" dirty="0"/>
              <a:t>by Danube School, 16th century </a:t>
            </a:r>
            <a:endParaRPr lang="en-US" sz="1400" dirty="0">
              <a:effectLst/>
            </a:endParaRPr>
          </a:p>
        </p:txBody>
      </p:sp>
    </p:spTree>
    <p:extLst>
      <p:ext uri="{BB962C8B-B14F-4D97-AF65-F5344CB8AC3E}">
        <p14:creationId xmlns:p14="http://schemas.microsoft.com/office/powerpoint/2010/main" val="36066685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320" y="356812"/>
            <a:ext cx="11353800" cy="1325563"/>
          </a:xfrm>
        </p:spPr>
        <p:txBody>
          <a:bodyPr/>
          <a:lstStyle/>
          <a:p>
            <a:r>
              <a:rPr lang="en-US" dirty="0">
                <a:latin typeface="Arial Black" panose="020B0A04020102020204" pitchFamily="34" charset="0"/>
              </a:rPr>
              <a:t>Types of Fur used in period</a:t>
            </a:r>
          </a:p>
        </p:txBody>
      </p:sp>
      <p:sp>
        <p:nvSpPr>
          <p:cNvPr id="3" name="Content Placeholder 2"/>
          <p:cNvSpPr>
            <a:spLocks noGrp="1"/>
          </p:cNvSpPr>
          <p:nvPr>
            <p:ph idx="1"/>
          </p:nvPr>
        </p:nvSpPr>
        <p:spPr>
          <a:xfrm>
            <a:off x="764722" y="1776640"/>
            <a:ext cx="10515600" cy="4351338"/>
          </a:xfrm>
        </p:spPr>
        <p:txBody>
          <a:bodyPr>
            <a:normAutofit fontScale="85000" lnSpcReduction="20000"/>
          </a:bodyPr>
          <a:lstStyle/>
          <a:p>
            <a:pPr lvl="0"/>
            <a:r>
              <a:rPr lang="en-US" sz="1800" b="1" dirty="0"/>
              <a:t>Ermine </a:t>
            </a:r>
            <a:r>
              <a:rPr lang="en-US" sz="1800" dirty="0"/>
              <a:t>– refers to the all-white winter coat of the of a short-tailed weasel called the stoat. In the winter, the stoat’s fur changes from brown to all white with a black tipped tail. Ermine fur was prized and became symbolic of nobility. </a:t>
            </a:r>
          </a:p>
          <a:p>
            <a:pPr lvl="0"/>
            <a:r>
              <a:rPr lang="en-US" sz="1800" b="1" dirty="0" err="1"/>
              <a:t>Lettis</a:t>
            </a:r>
            <a:r>
              <a:rPr lang="en-US" sz="1800" b="1" dirty="0"/>
              <a:t>/</a:t>
            </a:r>
            <a:r>
              <a:rPr lang="en-US" sz="1800" b="1" dirty="0" err="1"/>
              <a:t>Letuse</a:t>
            </a:r>
            <a:r>
              <a:rPr lang="en-US" sz="1800" b="1" dirty="0"/>
              <a:t>/Lettice</a:t>
            </a:r>
            <a:r>
              <a:rPr lang="en-US" sz="1800" dirty="0"/>
              <a:t> - skins of the snow weasel. It was a more valuable fur than </a:t>
            </a:r>
            <a:r>
              <a:rPr lang="en-US" sz="1800" dirty="0" err="1"/>
              <a:t>Minever</a:t>
            </a:r>
            <a:r>
              <a:rPr lang="en-US" sz="1800" dirty="0"/>
              <a:t>, but less expensive than ermine, which is was often substituted for. </a:t>
            </a:r>
          </a:p>
          <a:p>
            <a:pPr lvl="0"/>
            <a:r>
              <a:rPr lang="en-US" sz="1800" b="1" dirty="0" err="1"/>
              <a:t>Vair</a:t>
            </a:r>
            <a:r>
              <a:rPr lang="en-US" sz="1800" dirty="0"/>
              <a:t> – Squirrel skins, typically gray in color with white bellies. It was highly prized in the 13</a:t>
            </a:r>
            <a:r>
              <a:rPr lang="en-US" sz="1800" baseline="30000" dirty="0"/>
              <a:t>th</a:t>
            </a:r>
            <a:r>
              <a:rPr lang="en-US" sz="1800" dirty="0"/>
              <a:t> and 14</a:t>
            </a:r>
            <a:r>
              <a:rPr lang="en-US" sz="1800" baseline="30000" dirty="0"/>
              <a:t>th</a:t>
            </a:r>
            <a:r>
              <a:rPr lang="en-US" sz="1800" dirty="0"/>
              <a:t> centuries, but popularity waned moving in to the 15</a:t>
            </a:r>
            <a:r>
              <a:rPr lang="en-US" sz="1800" baseline="30000" dirty="0"/>
              <a:t>th</a:t>
            </a:r>
            <a:r>
              <a:rPr lang="en-US" sz="1800" dirty="0"/>
              <a:t> century (Cinderella) </a:t>
            </a:r>
          </a:p>
          <a:p>
            <a:pPr lvl="0"/>
            <a:r>
              <a:rPr lang="en-US" sz="1800" b="1" dirty="0"/>
              <a:t>Coney </a:t>
            </a:r>
            <a:r>
              <a:rPr lang="en-US" sz="1800" dirty="0"/>
              <a:t>– rabbit fur, specifically European rabbit fur. The term “rabbit” was used to refer to young </a:t>
            </a:r>
            <a:r>
              <a:rPr lang="en-US" sz="1800" dirty="0" err="1"/>
              <a:t>coneys</a:t>
            </a:r>
            <a:r>
              <a:rPr lang="en-US" sz="1800" dirty="0"/>
              <a:t> and did not become synonymous until the 16</a:t>
            </a:r>
            <a:r>
              <a:rPr lang="en-US" sz="1800" baseline="30000" dirty="0"/>
              <a:t>th</a:t>
            </a:r>
            <a:r>
              <a:rPr lang="en-US" sz="1800" dirty="0"/>
              <a:t> century. Rabbits were introduced in England in the 13</a:t>
            </a:r>
            <a:r>
              <a:rPr lang="en-US" sz="1800" baseline="30000" dirty="0"/>
              <a:t>th</a:t>
            </a:r>
            <a:r>
              <a:rPr lang="en-US" sz="1800" dirty="0"/>
              <a:t> century. Coney fur was used in a variety of colors, and today rabbit skin is the easiest to come by. </a:t>
            </a:r>
          </a:p>
          <a:p>
            <a:pPr lvl="0"/>
            <a:r>
              <a:rPr lang="en-US" sz="1800" b="1" dirty="0"/>
              <a:t>Cat </a:t>
            </a:r>
            <a:r>
              <a:rPr lang="en-US" sz="1800" dirty="0"/>
              <a:t>– Skins of large wild mountain cat, smaller wild cats and the domestic cat </a:t>
            </a:r>
          </a:p>
          <a:p>
            <a:pPr lvl="0"/>
            <a:r>
              <a:rPr lang="en-US" sz="1800" b="1" dirty="0"/>
              <a:t>Fox </a:t>
            </a:r>
            <a:r>
              <a:rPr lang="en-US" sz="1800" dirty="0"/>
              <a:t>– are small-to-medium-sized, omnivorous mammals belonging to several genera of the </a:t>
            </a:r>
            <a:r>
              <a:rPr lang="en-US" sz="1800" dirty="0" err="1"/>
              <a:t>Canidae</a:t>
            </a:r>
            <a:r>
              <a:rPr lang="en-US" sz="1800" dirty="0"/>
              <a:t> family. Foxes are slightly smaller than a medium-size domestic dog, with a flattened skull, upright triangular ears, a pointed, slightly upturned snout, and a long bushy tail (or </a:t>
            </a:r>
            <a:r>
              <a:rPr lang="en-US" sz="1800" i="1" dirty="0"/>
              <a:t>brush</a:t>
            </a:r>
            <a:r>
              <a:rPr lang="en-US" sz="1800" dirty="0"/>
              <a:t>). The fox fur typically used rages from reddish brown to gray. </a:t>
            </a:r>
          </a:p>
          <a:p>
            <a:pPr lvl="0"/>
            <a:r>
              <a:rPr lang="en-US" sz="1800" b="1" dirty="0"/>
              <a:t>Fitch</a:t>
            </a:r>
            <a:r>
              <a:rPr lang="en-US" sz="1800" dirty="0"/>
              <a:t> – skins of the polecat (not a skunk). The European polecat (</a:t>
            </a:r>
            <a:r>
              <a:rPr lang="en-US" sz="1800" i="1" dirty="0" err="1"/>
              <a:t>Mustela</a:t>
            </a:r>
            <a:r>
              <a:rPr lang="en-US" sz="1800" i="1" dirty="0"/>
              <a:t> </a:t>
            </a:r>
            <a:r>
              <a:rPr lang="en-US" sz="1800" i="1" dirty="0" err="1"/>
              <a:t>putorius</a:t>
            </a:r>
            <a:r>
              <a:rPr lang="en-US" sz="1800" dirty="0"/>
              <a:t>) — also known as the black or forest polecat (as well as a some other names) — is a species of mustelid native to western Eurasia and North Africa. It is of a generally dark brown </a:t>
            </a:r>
            <a:r>
              <a:rPr lang="en-US" sz="1800" dirty="0" err="1"/>
              <a:t>colour</a:t>
            </a:r>
            <a:r>
              <a:rPr lang="en-US" sz="1800" dirty="0"/>
              <a:t>, with a pale underbelly and a dark mask across the face. Occasionally, </a:t>
            </a:r>
            <a:r>
              <a:rPr lang="en-US" sz="1800" dirty="0" err="1"/>
              <a:t>colour</a:t>
            </a:r>
            <a:r>
              <a:rPr lang="en-US" sz="1800" dirty="0"/>
              <a:t> mutations, including albinos and </a:t>
            </a:r>
            <a:r>
              <a:rPr lang="en-US" sz="1800" dirty="0" err="1"/>
              <a:t>erythrists</a:t>
            </a:r>
            <a:r>
              <a:rPr lang="en-US" sz="1800" dirty="0"/>
              <a:t>, occur. Compared to minks and other weasels — also fellow members of the genus </a:t>
            </a:r>
            <a:r>
              <a:rPr lang="en-US" sz="1800" i="1" dirty="0" err="1"/>
              <a:t>Mustela</a:t>
            </a:r>
            <a:r>
              <a:rPr lang="en-US" sz="1800" dirty="0"/>
              <a:t> — the polecat has a shorter, more compact body a more powerfully built skull and dentition, and is less agile.</a:t>
            </a:r>
          </a:p>
          <a:p>
            <a:pPr lvl="0"/>
            <a:r>
              <a:rPr lang="en-US" sz="1800" b="1" dirty="0"/>
              <a:t>Otter – </a:t>
            </a:r>
            <a:r>
              <a:rPr lang="en-US" sz="1800" dirty="0"/>
              <a:t>mammal in the same family as minks, martens and weasels. It’s fur typically light to medium brown and reminiscent in texture to other members its family. </a:t>
            </a:r>
            <a:endParaRPr lang="en-US" sz="1800" b="1" dirty="0"/>
          </a:p>
          <a:p>
            <a:endParaRPr lang="en-US" sz="1800" dirty="0"/>
          </a:p>
        </p:txBody>
      </p:sp>
      <p:sp>
        <p:nvSpPr>
          <p:cNvPr id="4" name="Slide Number Placeholder 3"/>
          <p:cNvSpPr>
            <a:spLocks noGrp="1"/>
          </p:cNvSpPr>
          <p:nvPr>
            <p:ph type="sldNum" sz="quarter" idx="12"/>
          </p:nvPr>
        </p:nvSpPr>
        <p:spPr/>
        <p:txBody>
          <a:bodyPr/>
          <a:lstStyle/>
          <a:p>
            <a:fld id="{7B44D156-36AC-4A7A-B098-22DA755F2F8C}" type="slidenum">
              <a:rPr lang="en-US" smtClean="0"/>
              <a:t>13</a:t>
            </a:fld>
            <a:endParaRPr lang="en-US"/>
          </a:p>
        </p:txBody>
      </p:sp>
    </p:spTree>
    <p:extLst>
      <p:ext uri="{BB962C8B-B14F-4D97-AF65-F5344CB8AC3E}">
        <p14:creationId xmlns:p14="http://schemas.microsoft.com/office/powerpoint/2010/main" val="36074296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2651" y="365125"/>
            <a:ext cx="11141149" cy="1325563"/>
          </a:xfrm>
        </p:spPr>
        <p:txBody>
          <a:bodyPr/>
          <a:lstStyle/>
          <a:p>
            <a:r>
              <a:rPr lang="en-US" dirty="0">
                <a:latin typeface="Arial Black" panose="020B0A04020102020204" pitchFamily="34" charset="0"/>
              </a:rPr>
              <a:t>Types of Fur used in period – cont. </a:t>
            </a:r>
          </a:p>
        </p:txBody>
      </p:sp>
      <p:sp>
        <p:nvSpPr>
          <p:cNvPr id="3" name="Content Placeholder 2"/>
          <p:cNvSpPr>
            <a:spLocks noGrp="1"/>
          </p:cNvSpPr>
          <p:nvPr>
            <p:ph idx="1"/>
          </p:nvPr>
        </p:nvSpPr>
        <p:spPr/>
        <p:txBody>
          <a:bodyPr>
            <a:normAutofit fontScale="70000" lnSpcReduction="20000"/>
          </a:bodyPr>
          <a:lstStyle/>
          <a:p>
            <a:pPr lvl="0"/>
            <a:r>
              <a:rPr lang="en-US" sz="1800" b="1" dirty="0"/>
              <a:t>Beaver - </a:t>
            </a:r>
            <a:r>
              <a:rPr lang="en-US" sz="1800" dirty="0"/>
              <a:t>The </a:t>
            </a:r>
            <a:r>
              <a:rPr lang="en-US" sz="1800" b="1" dirty="0"/>
              <a:t>Eurasian beaver</a:t>
            </a:r>
            <a:r>
              <a:rPr lang="en-US" sz="1800" dirty="0"/>
              <a:t> or </a:t>
            </a:r>
            <a:r>
              <a:rPr lang="en-US" sz="1800" b="1" dirty="0"/>
              <a:t>European beaver</a:t>
            </a:r>
            <a:r>
              <a:rPr lang="en-US" sz="1800" dirty="0"/>
              <a:t> (</a:t>
            </a:r>
            <a:r>
              <a:rPr lang="en-US" sz="1800" b="1" i="1" dirty="0"/>
              <a:t>Castor fiber</a:t>
            </a:r>
            <a:r>
              <a:rPr lang="en-US" sz="1800" dirty="0"/>
              <a:t>) is a species of beaver which was once widespread in Eurasia. It was hunted to near-extinction for both its fur and </a:t>
            </a:r>
            <a:r>
              <a:rPr lang="en-US" sz="1800" dirty="0" err="1"/>
              <a:t>castoreum</a:t>
            </a:r>
            <a:r>
              <a:rPr lang="en-US" sz="1800" dirty="0"/>
              <a:t>, and by 1900 only 1,200 beavers survived in eight relict populations in Europe and Asia. Beaver fur ranges from chestnut brown to blackish brown.  </a:t>
            </a:r>
          </a:p>
          <a:p>
            <a:pPr lvl="0"/>
            <a:r>
              <a:rPr lang="en-US" sz="1800" b="1" dirty="0" err="1"/>
              <a:t>Minever</a:t>
            </a:r>
            <a:r>
              <a:rPr lang="en-US" sz="1800" b="1" dirty="0"/>
              <a:t>/</a:t>
            </a:r>
            <a:r>
              <a:rPr lang="en-US" sz="1800" b="1" dirty="0" err="1"/>
              <a:t>Meniver</a:t>
            </a:r>
            <a:r>
              <a:rPr lang="en-US" sz="1800" dirty="0"/>
              <a:t> - is an unspotted white fur derived from the winter coat of the ermine, frequently used in the robes of peers. </a:t>
            </a:r>
            <a:r>
              <a:rPr lang="en-US" sz="1800" dirty="0" err="1"/>
              <a:t>Miniver</a:t>
            </a:r>
            <a:r>
              <a:rPr lang="en-US" sz="1800" dirty="0"/>
              <a:t> differs from ordinary ermine fur in that does not include the distinctive black tails of the animals.</a:t>
            </a:r>
          </a:p>
          <a:p>
            <a:pPr lvl="0"/>
            <a:r>
              <a:rPr lang="en-US" sz="1800" b="1" dirty="0"/>
              <a:t>Lamb </a:t>
            </a:r>
            <a:r>
              <a:rPr lang="en-US" sz="1800" dirty="0"/>
              <a:t>– white, black and reddish brown skins from the lamb were used across all periods. This was one of the </a:t>
            </a:r>
            <a:r>
              <a:rPr lang="en-US" sz="1800" dirty="0" err="1"/>
              <a:t>the</a:t>
            </a:r>
            <a:r>
              <a:rPr lang="en-US" sz="1800" dirty="0"/>
              <a:t> most accessible furs to middle and lower classes.</a:t>
            </a:r>
          </a:p>
          <a:p>
            <a:pPr lvl="0"/>
            <a:r>
              <a:rPr lang="en-US" sz="1800" b="1" dirty="0"/>
              <a:t>Budge</a:t>
            </a:r>
            <a:r>
              <a:rPr lang="en-US" sz="1800" dirty="0"/>
              <a:t> – lamb skin, specifically lambskin imported from outside England. It was considered a finer quality than local lambs. In the 16</a:t>
            </a:r>
            <a:r>
              <a:rPr lang="en-US" sz="1800" baseline="30000" dirty="0"/>
              <a:t>th</a:t>
            </a:r>
            <a:r>
              <a:rPr lang="en-US" sz="1800" dirty="0"/>
              <a:t> century, Budge came to mean specifically black imported lamp skins.</a:t>
            </a:r>
          </a:p>
          <a:p>
            <a:pPr lvl="0"/>
            <a:r>
              <a:rPr lang="en-US" sz="1800" b="1" dirty="0"/>
              <a:t>Genets/Civet</a:t>
            </a:r>
            <a:r>
              <a:rPr lang="en-US" sz="1800" dirty="0"/>
              <a:t> – A civet is a small, lithe-bodied, mostly nocturnal mammal native to tropical Asia and Africa, especially the tropical forests. Its fur is typically grey to black and spotted reminiscent of leopard. </a:t>
            </a:r>
            <a:r>
              <a:rPr lang="en-US" sz="1800" b="1" dirty="0"/>
              <a:t>Foins</a:t>
            </a:r>
            <a:r>
              <a:rPr lang="en-US" sz="1800" dirty="0"/>
              <a:t> – Fur of the beach martin, a member of the weasel family</a:t>
            </a:r>
          </a:p>
          <a:p>
            <a:pPr lvl="0"/>
            <a:r>
              <a:rPr lang="en-US" sz="1800" b="1" dirty="0" err="1"/>
              <a:t>Lucernes</a:t>
            </a:r>
            <a:r>
              <a:rPr lang="en-US" sz="1800" b="1" dirty="0"/>
              <a:t>/Lynx</a:t>
            </a:r>
            <a:r>
              <a:rPr lang="en-US" sz="1800" dirty="0"/>
              <a:t> – lynx is any of the four species within the </a:t>
            </a:r>
            <a:r>
              <a:rPr lang="en-US" sz="1800" i="1" dirty="0"/>
              <a:t>Lynx</a:t>
            </a:r>
            <a:r>
              <a:rPr lang="en-US" sz="1800" dirty="0"/>
              <a:t> genus of medium-sized wild cats. The name "lynx" originated in Middle English via Latin from the Greek word "</a:t>
            </a:r>
            <a:r>
              <a:rPr lang="en-US" sz="1800" dirty="0" err="1"/>
              <a:t>λύγξ</a:t>
            </a:r>
            <a:r>
              <a:rPr lang="en-US" sz="1800" dirty="0"/>
              <a:t>",</a:t>
            </a:r>
            <a:r>
              <a:rPr lang="en-US" sz="1800" baseline="30000" dirty="0"/>
              <a:t> </a:t>
            </a:r>
            <a:r>
              <a:rPr lang="en-US" sz="1800" dirty="0"/>
              <a:t>derived from the Indo-European root "</a:t>
            </a:r>
            <a:r>
              <a:rPr lang="en-US" sz="1800" dirty="0" err="1"/>
              <a:t>leuk</a:t>
            </a:r>
            <a:r>
              <a:rPr lang="en-US" sz="1800" dirty="0"/>
              <a:t>-", meaning "light, brightness",</a:t>
            </a:r>
            <a:r>
              <a:rPr lang="en-US" sz="1800" baseline="30000" dirty="0"/>
              <a:t> </a:t>
            </a:r>
            <a:r>
              <a:rPr lang="en-US" sz="1800" dirty="0"/>
              <a:t> in reference to the luminescence of its reflective eyes.</a:t>
            </a:r>
          </a:p>
          <a:p>
            <a:pPr lvl="0"/>
            <a:r>
              <a:rPr lang="en-US" sz="1800" b="1" dirty="0"/>
              <a:t>Leopard</a:t>
            </a:r>
            <a:r>
              <a:rPr lang="en-US" sz="1800" dirty="0"/>
              <a:t> -  a popular fur in the late 15</a:t>
            </a:r>
            <a:r>
              <a:rPr lang="en-US" sz="1800" baseline="30000" dirty="0"/>
              <a:t>th</a:t>
            </a:r>
            <a:r>
              <a:rPr lang="en-US" sz="1800" dirty="0"/>
              <a:t> and 16</a:t>
            </a:r>
            <a:r>
              <a:rPr lang="en-US" sz="1800" baseline="30000" dirty="0"/>
              <a:t>th</a:t>
            </a:r>
            <a:r>
              <a:rPr lang="en-US" sz="1800" dirty="0"/>
              <a:t> centuries. It is a member of the </a:t>
            </a:r>
            <a:r>
              <a:rPr lang="en-US" sz="1800" dirty="0" err="1"/>
              <a:t>Filedae</a:t>
            </a:r>
            <a:r>
              <a:rPr lang="en-US" sz="1800" dirty="0"/>
              <a:t> family with a wide range in some parts of sub-Saharan Africa, West Asia, the Middle East, South and Southeast Asia to Siberia. The fur is typically tan with darker spots. </a:t>
            </a:r>
          </a:p>
          <a:p>
            <a:pPr lvl="0"/>
            <a:r>
              <a:rPr lang="en-US" sz="1800" b="1" dirty="0"/>
              <a:t>Sable </a:t>
            </a:r>
            <a:r>
              <a:rPr lang="en-US" sz="1800" dirty="0"/>
              <a:t>- The </a:t>
            </a:r>
            <a:r>
              <a:rPr lang="en-US" sz="1800" b="1" dirty="0"/>
              <a:t>sable</a:t>
            </a:r>
            <a:r>
              <a:rPr lang="en-US" sz="1800" dirty="0"/>
              <a:t> (</a:t>
            </a:r>
            <a:r>
              <a:rPr lang="en-US" sz="1800" i="1" dirty="0" err="1"/>
              <a:t>Martes</a:t>
            </a:r>
            <a:r>
              <a:rPr lang="en-US" sz="1800" i="1" dirty="0"/>
              <a:t> </a:t>
            </a:r>
            <a:r>
              <a:rPr lang="en-US" sz="1800" i="1" dirty="0" err="1"/>
              <a:t>zibellina</a:t>
            </a:r>
            <a:r>
              <a:rPr lang="en-US" sz="1800" dirty="0"/>
              <a:t>) is a species of marten which inhabits forest environments, primarily in Russia from the Ural Mountains throughout Siberia, eastern Kazakhstan, northern Mongolia, China, North and South Korea and Hokkaidō in Japan. Its range in the wild originally extended through European Russia to Poland and Scandinavia.</a:t>
            </a:r>
            <a:r>
              <a:rPr lang="en-US" sz="1800" u="sng" baseline="30000" dirty="0"/>
              <a:t> </a:t>
            </a:r>
            <a:r>
              <a:rPr lang="en-US" sz="1800" dirty="0"/>
              <a:t>It has historically been hunted for its highly valued fur, which remains a luxury good to this day. </a:t>
            </a:r>
          </a:p>
          <a:p>
            <a:pPr lvl="0"/>
            <a:r>
              <a:rPr lang="en-US" sz="1800" b="1" dirty="0"/>
              <a:t>Mink</a:t>
            </a:r>
            <a:r>
              <a:rPr lang="en-US" sz="1800" dirty="0"/>
              <a:t> -  popular in the late 15</a:t>
            </a:r>
            <a:r>
              <a:rPr lang="en-US" sz="1800" baseline="30000" dirty="0"/>
              <a:t>th</a:t>
            </a:r>
            <a:r>
              <a:rPr lang="en-US" sz="1800" dirty="0"/>
              <a:t> and 16</a:t>
            </a:r>
            <a:r>
              <a:rPr lang="en-US" sz="1800" baseline="30000" dirty="0"/>
              <a:t>th</a:t>
            </a:r>
            <a:r>
              <a:rPr lang="en-US" sz="1800" dirty="0"/>
              <a:t> century. The </a:t>
            </a:r>
            <a:r>
              <a:rPr lang="en-US" sz="1800" b="1" dirty="0"/>
              <a:t>European mink</a:t>
            </a:r>
            <a:r>
              <a:rPr lang="en-US" sz="1800" dirty="0"/>
              <a:t> (</a:t>
            </a:r>
            <a:r>
              <a:rPr lang="en-US" sz="1800" i="1" dirty="0" err="1"/>
              <a:t>Mustela</a:t>
            </a:r>
            <a:r>
              <a:rPr lang="en-US" sz="1800" i="1" dirty="0"/>
              <a:t> </a:t>
            </a:r>
            <a:r>
              <a:rPr lang="en-US" sz="1800" i="1" dirty="0" err="1"/>
              <a:t>lutreola</a:t>
            </a:r>
            <a:r>
              <a:rPr lang="en-US" sz="1800" dirty="0"/>
              <a:t>), also known as the </a:t>
            </a:r>
            <a:r>
              <a:rPr lang="en-US" sz="1800" b="1" dirty="0"/>
              <a:t>Russian mink</a:t>
            </a:r>
            <a:r>
              <a:rPr lang="en-US" sz="1800" dirty="0"/>
              <a:t>, is a semiaquatic species of mustelid native to Europe. It is similar in </a:t>
            </a:r>
            <a:r>
              <a:rPr lang="en-US" sz="1800" dirty="0" err="1"/>
              <a:t>colour</a:t>
            </a:r>
            <a:r>
              <a:rPr lang="en-US" sz="1800" dirty="0"/>
              <a:t> to the American mink, but is slightly smaller and has a less </a:t>
            </a:r>
            <a:r>
              <a:rPr lang="en-US" sz="1800" dirty="0" err="1"/>
              <a:t>specialised</a:t>
            </a:r>
            <a:r>
              <a:rPr lang="en-US" sz="1800" dirty="0"/>
              <a:t> skull. Despite having a similar name, build and </a:t>
            </a:r>
            <a:r>
              <a:rPr lang="en-US" sz="1800" dirty="0" err="1"/>
              <a:t>behaviour</a:t>
            </a:r>
            <a:r>
              <a:rPr lang="en-US" sz="1800" dirty="0"/>
              <a:t>, the European mink is not closely related to the American mink, being much closer to the European polecat and Siberian weasel (</a:t>
            </a:r>
            <a:r>
              <a:rPr lang="en-US" sz="1800" i="1" dirty="0" err="1"/>
              <a:t>kolonok</a:t>
            </a:r>
            <a:r>
              <a:rPr lang="en-US" sz="1800" dirty="0"/>
              <a:t>). The European mink occurs primarily by forest streams unlikely to freeze in winter. </a:t>
            </a:r>
          </a:p>
          <a:p>
            <a:endParaRPr lang="en-US" sz="1800" dirty="0"/>
          </a:p>
        </p:txBody>
      </p:sp>
      <p:sp>
        <p:nvSpPr>
          <p:cNvPr id="4" name="Slide Number Placeholder 3"/>
          <p:cNvSpPr>
            <a:spLocks noGrp="1"/>
          </p:cNvSpPr>
          <p:nvPr>
            <p:ph type="sldNum" sz="quarter" idx="12"/>
          </p:nvPr>
        </p:nvSpPr>
        <p:spPr/>
        <p:txBody>
          <a:bodyPr/>
          <a:lstStyle/>
          <a:p>
            <a:fld id="{7B44D156-36AC-4A7A-B098-22DA755F2F8C}" type="slidenum">
              <a:rPr lang="en-US" smtClean="0"/>
              <a:t>14</a:t>
            </a:fld>
            <a:endParaRPr lang="en-US"/>
          </a:p>
        </p:txBody>
      </p:sp>
    </p:spTree>
    <p:extLst>
      <p:ext uri="{BB962C8B-B14F-4D97-AF65-F5344CB8AC3E}">
        <p14:creationId xmlns:p14="http://schemas.microsoft.com/office/powerpoint/2010/main" val="30234446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2651" y="365125"/>
            <a:ext cx="11141149" cy="1325563"/>
          </a:xfrm>
        </p:spPr>
        <p:txBody>
          <a:bodyPr/>
          <a:lstStyle/>
          <a:p>
            <a:r>
              <a:rPr lang="en-US" dirty="0">
                <a:latin typeface="Arial Black" panose="020B0A04020102020204" pitchFamily="34" charset="0"/>
              </a:rPr>
              <a:t>Fur in Fashion</a:t>
            </a:r>
          </a:p>
        </p:txBody>
      </p:sp>
      <p:sp>
        <p:nvSpPr>
          <p:cNvPr id="3" name="Content Placeholder 2"/>
          <p:cNvSpPr>
            <a:spLocks noGrp="1"/>
          </p:cNvSpPr>
          <p:nvPr>
            <p:ph idx="1"/>
          </p:nvPr>
        </p:nvSpPr>
        <p:spPr/>
        <p:txBody>
          <a:bodyPr>
            <a:normAutofit fontScale="92500" lnSpcReduction="20000"/>
          </a:bodyPr>
          <a:lstStyle/>
          <a:p>
            <a:pPr lvl="0"/>
            <a:r>
              <a:rPr lang="en-US" sz="1800" dirty="0"/>
              <a:t>Fur, like other materials used in garment manufacture,  experienced fluctuations in supply and demand. </a:t>
            </a:r>
          </a:p>
          <a:p>
            <a:pPr lvl="1"/>
            <a:r>
              <a:rPr lang="en-US" sz="1800" dirty="0"/>
              <a:t>The demand for fur changed with the changing popularity of fabrics that the English had access to. </a:t>
            </a:r>
          </a:p>
          <a:p>
            <a:pPr lvl="2"/>
            <a:r>
              <a:rPr lang="en-US" sz="1800" dirty="0"/>
              <a:t>In the 13</a:t>
            </a:r>
            <a:r>
              <a:rPr lang="en-US" sz="1800" baseline="30000" dirty="0"/>
              <a:t>th</a:t>
            </a:r>
            <a:r>
              <a:rPr lang="en-US" sz="1800" dirty="0"/>
              <a:t> and 14</a:t>
            </a:r>
            <a:r>
              <a:rPr lang="en-US" sz="1800" baseline="30000" dirty="0"/>
              <a:t>th</a:t>
            </a:r>
            <a:r>
              <a:rPr lang="en-US" sz="1800" dirty="0"/>
              <a:t> centuries, lighter colored squirrel skins were in high demand . The brilliantly colored fine woolen cloth worn in the 13</a:t>
            </a:r>
            <a:r>
              <a:rPr lang="en-US" sz="1800" baseline="30000" dirty="0"/>
              <a:t>th</a:t>
            </a:r>
            <a:r>
              <a:rPr lang="en-US" sz="1800" dirty="0"/>
              <a:t> and 14</a:t>
            </a:r>
            <a:r>
              <a:rPr lang="en-US" sz="1800" baseline="30000" dirty="0"/>
              <a:t>th</a:t>
            </a:r>
            <a:r>
              <a:rPr lang="en-US" sz="1800" dirty="0"/>
              <a:t> century was perfectly accentuated with the light colored furs, especially those of the squirrel: </a:t>
            </a:r>
            <a:r>
              <a:rPr lang="en-US" sz="1800" dirty="0" err="1"/>
              <a:t>gris</a:t>
            </a:r>
            <a:r>
              <a:rPr lang="en-US" sz="1800" dirty="0"/>
              <a:t>, </a:t>
            </a:r>
            <a:r>
              <a:rPr lang="en-US" sz="1800" dirty="0" err="1"/>
              <a:t>vair</a:t>
            </a:r>
            <a:r>
              <a:rPr lang="en-US" sz="1800" dirty="0"/>
              <a:t>, and </a:t>
            </a:r>
            <a:r>
              <a:rPr lang="en-US" sz="1800" dirty="0" err="1"/>
              <a:t>miniver</a:t>
            </a:r>
            <a:r>
              <a:rPr lang="en-US" sz="1800" dirty="0"/>
              <a:t>. Darker colored skins were used, but the lighter ones were more in demand.</a:t>
            </a:r>
          </a:p>
          <a:p>
            <a:pPr lvl="2"/>
            <a:r>
              <a:rPr lang="en-US" sz="1800" dirty="0"/>
              <a:t>With the dawn of the 15</a:t>
            </a:r>
            <a:r>
              <a:rPr lang="en-US" sz="1800" baseline="30000" dirty="0"/>
              <a:t>th</a:t>
            </a:r>
            <a:r>
              <a:rPr lang="en-US" sz="1800" dirty="0"/>
              <a:t> century, upper class tastes ran to richer colored damasks, velvets, silk brocades, and satins. With the emergence of these more sumptuous fabrics, there was a greater desire for heavier, darker furs like sable, marten, mink, and black lamb. Eventually the lighter, more expensive furs of the 14</a:t>
            </a:r>
            <a:r>
              <a:rPr lang="en-US" sz="1800" baseline="30000" dirty="0"/>
              <a:t>th</a:t>
            </a:r>
            <a:r>
              <a:rPr lang="en-US" sz="1800" dirty="0"/>
              <a:t> century lost popularity and decreased in price</a:t>
            </a:r>
          </a:p>
          <a:p>
            <a:pPr lvl="0"/>
            <a:r>
              <a:rPr lang="en-US" sz="1800" dirty="0"/>
              <a:t>It was common practice to mix furs based on what was visible and what remained unseen</a:t>
            </a:r>
          </a:p>
          <a:p>
            <a:pPr lvl="1"/>
            <a:r>
              <a:rPr lang="en-US" sz="1800" dirty="0"/>
              <a:t>Less costly fur could be used to line a garment, but the visible facings (trim) would be more expensive furs. </a:t>
            </a:r>
          </a:p>
          <a:p>
            <a:pPr lvl="2"/>
            <a:r>
              <a:rPr lang="en-US" sz="1800" dirty="0"/>
              <a:t>More expensive skins like ermine, sable, and marten were used as facing</a:t>
            </a:r>
          </a:p>
          <a:p>
            <a:pPr lvl="2"/>
            <a:r>
              <a:rPr lang="en-US" sz="1800" dirty="0"/>
              <a:t>Less expensive flatter skins usually of the same color, like belly skins, were used as lining. </a:t>
            </a:r>
          </a:p>
          <a:p>
            <a:pPr lvl="2"/>
            <a:r>
              <a:rPr lang="en-US" sz="1800" dirty="0"/>
              <a:t>It was not uncommon to only face garments with fur.</a:t>
            </a:r>
            <a:endParaRPr lang="en-US" sz="1900" dirty="0"/>
          </a:p>
          <a:p>
            <a:pPr lvl="1"/>
            <a:r>
              <a:rPr lang="en-US" sz="1800" dirty="0"/>
              <a:t>Skinners, in the mid-15</a:t>
            </a:r>
            <a:r>
              <a:rPr lang="en-US" sz="1800" baseline="30000" dirty="0"/>
              <a:t>th</a:t>
            </a:r>
            <a:r>
              <a:rPr lang="en-US" sz="1800" dirty="0"/>
              <a:t> century set up standards by which pelts were worked to ensure that only the highest quality skins were used.</a:t>
            </a:r>
          </a:p>
          <a:p>
            <a:pPr lvl="2"/>
            <a:r>
              <a:rPr lang="en-US" sz="1800" dirty="0"/>
              <a:t>This marks a shift from prescribed numbers of skins for a garment to working each skin to a prescribed size. </a:t>
            </a:r>
          </a:p>
        </p:txBody>
      </p:sp>
      <p:sp>
        <p:nvSpPr>
          <p:cNvPr id="4" name="Slide Number Placeholder 3"/>
          <p:cNvSpPr>
            <a:spLocks noGrp="1"/>
          </p:cNvSpPr>
          <p:nvPr>
            <p:ph type="sldNum" sz="quarter" idx="12"/>
          </p:nvPr>
        </p:nvSpPr>
        <p:spPr/>
        <p:txBody>
          <a:bodyPr/>
          <a:lstStyle/>
          <a:p>
            <a:fld id="{7B44D156-36AC-4A7A-B098-22DA755F2F8C}" type="slidenum">
              <a:rPr lang="en-US" smtClean="0"/>
              <a:t>15</a:t>
            </a:fld>
            <a:endParaRPr lang="en-US"/>
          </a:p>
        </p:txBody>
      </p:sp>
    </p:spTree>
    <p:extLst>
      <p:ext uri="{BB962C8B-B14F-4D97-AF65-F5344CB8AC3E}">
        <p14:creationId xmlns:p14="http://schemas.microsoft.com/office/powerpoint/2010/main" val="21290849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2651" y="365125"/>
            <a:ext cx="11141149" cy="1325563"/>
          </a:xfrm>
        </p:spPr>
        <p:txBody>
          <a:bodyPr/>
          <a:lstStyle/>
          <a:p>
            <a:r>
              <a:rPr lang="en-US" dirty="0">
                <a:latin typeface="Arial Black" panose="020B0A04020102020204" pitchFamily="34" charset="0"/>
              </a:rPr>
              <a:t>Fur in Fashion – cont.</a:t>
            </a:r>
          </a:p>
        </p:txBody>
      </p:sp>
      <p:sp>
        <p:nvSpPr>
          <p:cNvPr id="3" name="Content Placeholder 2"/>
          <p:cNvSpPr>
            <a:spLocks noGrp="1"/>
          </p:cNvSpPr>
          <p:nvPr>
            <p:ph idx="1"/>
          </p:nvPr>
        </p:nvSpPr>
        <p:spPr/>
        <p:txBody>
          <a:bodyPr>
            <a:normAutofit fontScale="92500" lnSpcReduction="20000"/>
          </a:bodyPr>
          <a:lstStyle/>
          <a:p>
            <a:pPr lvl="0"/>
            <a:r>
              <a:rPr lang="en-US" sz="1800" dirty="0"/>
              <a:t>By the mid 16</a:t>
            </a:r>
            <a:r>
              <a:rPr lang="en-US" sz="1800" baseline="30000" dirty="0"/>
              <a:t>th</a:t>
            </a:r>
            <a:r>
              <a:rPr lang="en-US" sz="1800" dirty="0"/>
              <a:t> century, furs were again impacted by the ever changing fashion of the day</a:t>
            </a:r>
          </a:p>
          <a:p>
            <a:pPr lvl="1"/>
            <a:r>
              <a:rPr lang="en-US" sz="1800" dirty="0"/>
              <a:t>Furs slowly lost their prestige and standing as a status symbol. They were still worn, but more often by older people less caught up in the mode of the day. </a:t>
            </a:r>
          </a:p>
          <a:p>
            <a:pPr lvl="1"/>
            <a:r>
              <a:rPr lang="en-US" sz="1800" dirty="0"/>
              <a:t>Furs were still commonly used to line clothing for warmth but were replaced by trims, laces, embroidery, and other artifice as means of fashionable garment augmentation.</a:t>
            </a:r>
          </a:p>
          <a:p>
            <a:pPr lvl="1"/>
            <a:r>
              <a:rPr lang="en-US" sz="1800" dirty="0"/>
              <a:t>Wardrobe accounts  in the 16</a:t>
            </a:r>
            <a:r>
              <a:rPr lang="en-US" sz="1800" baseline="30000" dirty="0"/>
              <a:t>th</a:t>
            </a:r>
            <a:r>
              <a:rPr lang="en-US" sz="1800" dirty="0"/>
              <a:t> century gradually contain less and less fur than did accounts in the preceding centuries. </a:t>
            </a:r>
            <a:endParaRPr lang="en-US" sz="1400" dirty="0"/>
          </a:p>
          <a:p>
            <a:pPr lvl="1"/>
            <a:r>
              <a:rPr lang="en-US" sz="1800" dirty="0"/>
              <a:t>Garments of state still retained fur, and to this day in England various robes and garments of state employ fur. Ermine is perhaps the best example. </a:t>
            </a:r>
          </a:p>
          <a:p>
            <a:pPr lvl="1"/>
            <a:r>
              <a:rPr lang="en-US" sz="1800" dirty="0"/>
              <a:t>The wealthy were spending extravagantly not on furs but on fabrics of an almost unbelievable richness  </a:t>
            </a:r>
          </a:p>
          <a:p>
            <a:pPr lvl="2"/>
            <a:r>
              <a:rPr lang="en-US" sz="1800" dirty="0"/>
              <a:t>Patterned velvets, jeweled brocades, shimmering cloths of gold and damasks, as well as silks and taffetas.</a:t>
            </a:r>
          </a:p>
          <a:p>
            <a:pPr lvl="2"/>
            <a:r>
              <a:rPr lang="en-US" sz="1800" dirty="0"/>
              <a:t>From accounts for purchases for Field of the Cloth of Gold: “purple gold tissue, ground silver raised with gold and silver tissue, </a:t>
            </a:r>
            <a:r>
              <a:rPr lang="en-US" sz="1800" dirty="0" err="1"/>
              <a:t>vellat</a:t>
            </a:r>
            <a:r>
              <a:rPr lang="en-US" sz="1800" dirty="0"/>
              <a:t> pearled with gold.” There is very little mention of fur purchases in the accounts. </a:t>
            </a:r>
          </a:p>
          <a:p>
            <a:pPr lvl="2"/>
            <a:r>
              <a:rPr lang="en-US" sz="1800" dirty="0"/>
              <a:t>Those who could afford to and wished to do so, did from time to time add costly furs to these amazing clothing. Due to the dwindling supply and demand for fur, it often was prohibitively expensive to purchase luxury furs, so even royals used facings of fur sparingly and they were made such that they could be reused. </a:t>
            </a:r>
          </a:p>
          <a:p>
            <a:pPr lvl="1"/>
            <a:endParaRPr lang="en-US" sz="1800" dirty="0"/>
          </a:p>
          <a:p>
            <a:endParaRPr lang="en-US" sz="1800" dirty="0"/>
          </a:p>
        </p:txBody>
      </p:sp>
      <p:sp>
        <p:nvSpPr>
          <p:cNvPr id="4" name="Slide Number Placeholder 3"/>
          <p:cNvSpPr>
            <a:spLocks noGrp="1"/>
          </p:cNvSpPr>
          <p:nvPr>
            <p:ph type="sldNum" sz="quarter" idx="12"/>
          </p:nvPr>
        </p:nvSpPr>
        <p:spPr/>
        <p:txBody>
          <a:bodyPr/>
          <a:lstStyle/>
          <a:p>
            <a:fld id="{7B44D156-36AC-4A7A-B098-22DA755F2F8C}" type="slidenum">
              <a:rPr lang="en-US" smtClean="0"/>
              <a:t>16</a:t>
            </a:fld>
            <a:endParaRPr lang="en-US"/>
          </a:p>
        </p:txBody>
      </p:sp>
    </p:spTree>
    <p:extLst>
      <p:ext uri="{BB962C8B-B14F-4D97-AF65-F5344CB8AC3E}">
        <p14:creationId xmlns:p14="http://schemas.microsoft.com/office/powerpoint/2010/main" val="38754357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Construction techniques</a:t>
            </a:r>
          </a:p>
        </p:txBody>
      </p:sp>
      <p:sp>
        <p:nvSpPr>
          <p:cNvPr id="4" name="Slide Number Placeholder 3"/>
          <p:cNvSpPr>
            <a:spLocks noGrp="1"/>
          </p:cNvSpPr>
          <p:nvPr>
            <p:ph type="sldNum" sz="quarter" idx="12"/>
          </p:nvPr>
        </p:nvSpPr>
        <p:spPr/>
        <p:txBody>
          <a:bodyPr/>
          <a:lstStyle/>
          <a:p>
            <a:fld id="{7B44D156-36AC-4A7A-B098-22DA755F2F8C}" type="slidenum">
              <a:rPr lang="en-US" smtClean="0"/>
              <a:t>17</a:t>
            </a:fld>
            <a:endParaRPr lang="en-US"/>
          </a:p>
        </p:txBody>
      </p:sp>
      <p:pic>
        <p:nvPicPr>
          <p:cNvPr id="7170" name="Picture 2" descr="Seven Sacraments Altarpiece,c 1440 Rogier van der Weyden.The lady on left has a collar of sable  and the lady on right for squirre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8961" y="2223634"/>
            <a:ext cx="3248025" cy="342900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366986" y="2248291"/>
            <a:ext cx="2098223" cy="738664"/>
          </a:xfrm>
          <a:prstGeom prst="rect">
            <a:avLst/>
          </a:prstGeom>
          <a:noFill/>
        </p:spPr>
        <p:txBody>
          <a:bodyPr wrap="square" rtlCol="0">
            <a:spAutoFit/>
          </a:bodyPr>
          <a:lstStyle/>
          <a:p>
            <a:r>
              <a:rPr lang="en-US" sz="1400" dirty="0"/>
              <a:t>Ladies with Sable and Squirrel collars c. 1440 van der Weyden</a:t>
            </a:r>
          </a:p>
        </p:txBody>
      </p:sp>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63592" y="1384899"/>
            <a:ext cx="3194957" cy="51064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5965369" y="5645481"/>
            <a:ext cx="2098223" cy="738664"/>
          </a:xfrm>
          <a:prstGeom prst="rect">
            <a:avLst/>
          </a:prstGeom>
          <a:noFill/>
        </p:spPr>
        <p:txBody>
          <a:bodyPr wrap="square" rtlCol="0">
            <a:spAutoFit/>
          </a:bodyPr>
          <a:lstStyle/>
          <a:p>
            <a:r>
              <a:rPr lang="en-US" sz="1400" dirty="0"/>
              <a:t>Phillip the Good with Mink trimmed collar c. 1419, Jan </a:t>
            </a:r>
            <a:r>
              <a:rPr lang="en-US" sz="1400" dirty="0" err="1"/>
              <a:t>Zonder</a:t>
            </a:r>
            <a:r>
              <a:rPr lang="en-US" sz="1400" dirty="0"/>
              <a:t> </a:t>
            </a:r>
            <a:r>
              <a:rPr lang="en-US" sz="1400" dirty="0" err="1"/>
              <a:t>Vrees</a:t>
            </a:r>
            <a:endParaRPr lang="en-US" sz="1400" dirty="0"/>
          </a:p>
        </p:txBody>
      </p:sp>
    </p:spTree>
    <p:extLst>
      <p:ext uri="{BB962C8B-B14F-4D97-AF65-F5344CB8AC3E}">
        <p14:creationId xmlns:p14="http://schemas.microsoft.com/office/powerpoint/2010/main" val="35692018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121" y="365125"/>
            <a:ext cx="11183679" cy="1325563"/>
          </a:xfrm>
        </p:spPr>
        <p:txBody>
          <a:bodyPr/>
          <a:lstStyle/>
          <a:p>
            <a:r>
              <a:rPr lang="en-US" dirty="0">
                <a:latin typeface="Arial Black" panose="020B0A04020102020204" pitchFamily="34" charset="0"/>
              </a:rPr>
              <a:t>Construction</a:t>
            </a:r>
          </a:p>
        </p:txBody>
      </p:sp>
      <p:sp>
        <p:nvSpPr>
          <p:cNvPr id="4" name="Content Placeholder 3"/>
          <p:cNvSpPr>
            <a:spLocks noGrp="1"/>
          </p:cNvSpPr>
          <p:nvPr>
            <p:ph idx="1"/>
          </p:nvPr>
        </p:nvSpPr>
        <p:spPr/>
        <p:txBody>
          <a:bodyPr/>
          <a:lstStyle/>
          <a:p>
            <a:r>
              <a:rPr lang="en-US" dirty="0"/>
              <a:t>Supplies</a:t>
            </a:r>
          </a:p>
          <a:p>
            <a:r>
              <a:rPr lang="en-US" dirty="0"/>
              <a:t>Direction of pile</a:t>
            </a:r>
          </a:p>
          <a:p>
            <a:r>
              <a:rPr lang="en-US" dirty="0"/>
              <a:t>Marking your patterns</a:t>
            </a:r>
          </a:p>
          <a:p>
            <a:r>
              <a:rPr lang="en-US" dirty="0"/>
              <a:t>Cutting the fur</a:t>
            </a:r>
          </a:p>
          <a:p>
            <a:r>
              <a:rPr lang="en-US" dirty="0"/>
              <a:t>Interlining, facing and lining</a:t>
            </a:r>
          </a:p>
          <a:p>
            <a:r>
              <a:rPr lang="en-US" dirty="0"/>
              <a:t>Stitching</a:t>
            </a:r>
          </a:p>
          <a:p>
            <a:r>
              <a:rPr lang="en-US" dirty="0"/>
              <a:t>Finishing</a:t>
            </a:r>
          </a:p>
          <a:p>
            <a:r>
              <a:rPr lang="en-US" dirty="0"/>
              <a:t>Tips and tricks  </a:t>
            </a:r>
          </a:p>
          <a:p>
            <a:endParaRPr lang="en-US" dirty="0"/>
          </a:p>
        </p:txBody>
      </p:sp>
      <p:sp>
        <p:nvSpPr>
          <p:cNvPr id="5" name="Slide Number Placeholder 4"/>
          <p:cNvSpPr>
            <a:spLocks noGrp="1"/>
          </p:cNvSpPr>
          <p:nvPr>
            <p:ph type="sldNum" sz="quarter" idx="12"/>
          </p:nvPr>
        </p:nvSpPr>
        <p:spPr/>
        <p:txBody>
          <a:bodyPr/>
          <a:lstStyle/>
          <a:p>
            <a:fld id="{7B44D156-36AC-4A7A-B098-22DA755F2F8C}" type="slidenum">
              <a:rPr lang="en-US" smtClean="0"/>
              <a:t>18</a:t>
            </a:fld>
            <a:endParaRPr lang="en-US"/>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04807" y="1877785"/>
            <a:ext cx="6136367" cy="33627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921223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856" y="365125"/>
            <a:ext cx="11204944" cy="1325563"/>
          </a:xfrm>
        </p:spPr>
        <p:txBody>
          <a:bodyPr/>
          <a:lstStyle/>
          <a:p>
            <a:r>
              <a:rPr lang="en-US" dirty="0">
                <a:latin typeface="Arial Black" panose="020B0A04020102020204" pitchFamily="34" charset="0"/>
              </a:rPr>
              <a:t>Supplies</a:t>
            </a:r>
          </a:p>
        </p:txBody>
      </p:sp>
      <p:sp>
        <p:nvSpPr>
          <p:cNvPr id="3" name="Content Placeholder 2"/>
          <p:cNvSpPr>
            <a:spLocks noGrp="1"/>
          </p:cNvSpPr>
          <p:nvPr>
            <p:ph idx="1"/>
          </p:nvPr>
        </p:nvSpPr>
        <p:spPr/>
        <p:txBody>
          <a:bodyPr/>
          <a:lstStyle/>
          <a:p>
            <a:r>
              <a:rPr lang="en-US" dirty="0"/>
              <a:t>Razor blades</a:t>
            </a:r>
          </a:p>
          <a:p>
            <a:r>
              <a:rPr lang="en-US" dirty="0"/>
              <a:t>Waxed thread </a:t>
            </a:r>
          </a:p>
          <a:p>
            <a:r>
              <a:rPr lang="en-US" dirty="0"/>
              <a:t>Medium hand sewing needle </a:t>
            </a:r>
          </a:p>
          <a:p>
            <a:r>
              <a:rPr lang="en-US" dirty="0"/>
              <a:t>Bias tape</a:t>
            </a:r>
          </a:p>
          <a:p>
            <a:r>
              <a:rPr lang="en-US" dirty="0"/>
              <a:t>Medium weight fabric for interlining:  </a:t>
            </a:r>
            <a:r>
              <a:rPr lang="en-US" dirty="0" err="1"/>
              <a:t>ie</a:t>
            </a:r>
            <a:r>
              <a:rPr lang="en-US" dirty="0"/>
              <a:t> linen or </a:t>
            </a:r>
            <a:r>
              <a:rPr lang="en-US" dirty="0" err="1"/>
              <a:t>broadcloath</a:t>
            </a:r>
            <a:endParaRPr lang="en-US" dirty="0"/>
          </a:p>
          <a:p>
            <a:r>
              <a:rPr lang="en-US" dirty="0"/>
              <a:t>Tailor’s chalk</a:t>
            </a:r>
          </a:p>
          <a:p>
            <a:r>
              <a:rPr lang="en-US" dirty="0"/>
              <a:t>Thimble</a:t>
            </a:r>
          </a:p>
        </p:txBody>
      </p:sp>
      <p:sp>
        <p:nvSpPr>
          <p:cNvPr id="4" name="Slide Number Placeholder 3"/>
          <p:cNvSpPr>
            <a:spLocks noGrp="1"/>
          </p:cNvSpPr>
          <p:nvPr>
            <p:ph type="sldNum" sz="quarter" idx="12"/>
          </p:nvPr>
        </p:nvSpPr>
        <p:spPr/>
        <p:txBody>
          <a:bodyPr/>
          <a:lstStyle/>
          <a:p>
            <a:fld id="{7B44D156-36AC-4A7A-B098-22DA755F2F8C}" type="slidenum">
              <a:rPr lang="en-US" smtClean="0"/>
              <a:t>19</a:t>
            </a:fld>
            <a:endParaRPr lang="en-US"/>
          </a:p>
        </p:txBody>
      </p:sp>
    </p:spTree>
    <p:extLst>
      <p:ext uri="{BB962C8B-B14F-4D97-AF65-F5344CB8AC3E}">
        <p14:creationId xmlns:p14="http://schemas.microsoft.com/office/powerpoint/2010/main" val="13777174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87" y="365125"/>
            <a:ext cx="11162414" cy="1325563"/>
          </a:xfrm>
        </p:spPr>
        <p:txBody>
          <a:bodyPr/>
          <a:lstStyle/>
          <a:p>
            <a:r>
              <a:rPr lang="en-US" dirty="0">
                <a:latin typeface="Arial Black" panose="020B0A04020102020204" pitchFamily="34" charset="0"/>
              </a:rPr>
              <a:t>Scope of class </a:t>
            </a:r>
          </a:p>
        </p:txBody>
      </p:sp>
      <p:sp>
        <p:nvSpPr>
          <p:cNvPr id="3" name="Content Placeholder 2"/>
          <p:cNvSpPr>
            <a:spLocks noGrp="1"/>
          </p:cNvSpPr>
          <p:nvPr>
            <p:ph idx="1"/>
          </p:nvPr>
        </p:nvSpPr>
        <p:spPr>
          <a:xfrm>
            <a:off x="838200" y="1825625"/>
            <a:ext cx="7002780" cy="4351338"/>
          </a:xfrm>
        </p:spPr>
        <p:txBody>
          <a:bodyPr/>
          <a:lstStyle/>
          <a:p>
            <a:r>
              <a:rPr lang="en-US" dirty="0"/>
              <a:t>Overview of English fur trade in the 14</a:t>
            </a:r>
            <a:r>
              <a:rPr lang="en-US" baseline="30000" dirty="0"/>
              <a:t>th</a:t>
            </a:r>
            <a:r>
              <a:rPr lang="en-US" dirty="0"/>
              <a:t>-16</a:t>
            </a:r>
            <a:r>
              <a:rPr lang="en-US" baseline="30000" dirty="0"/>
              <a:t>th</a:t>
            </a:r>
            <a:r>
              <a:rPr lang="en-US" dirty="0"/>
              <a:t> centuries </a:t>
            </a:r>
          </a:p>
          <a:p>
            <a:r>
              <a:rPr lang="en-US" dirty="0"/>
              <a:t>Historical sumptuary </a:t>
            </a:r>
          </a:p>
          <a:p>
            <a:r>
              <a:rPr lang="en-US" dirty="0"/>
              <a:t>Types of Fur used in period</a:t>
            </a:r>
          </a:p>
          <a:p>
            <a:r>
              <a:rPr lang="en-US" dirty="0"/>
              <a:t>Construction methods</a:t>
            </a:r>
          </a:p>
          <a:p>
            <a:r>
              <a:rPr lang="en-US" dirty="0"/>
              <a:t>Tips and Tricks</a:t>
            </a:r>
          </a:p>
          <a:p>
            <a:r>
              <a:rPr lang="en-US" dirty="0"/>
              <a:t>Fur Sources</a:t>
            </a:r>
          </a:p>
          <a:p>
            <a:r>
              <a:rPr lang="en-US" dirty="0"/>
              <a:t>Bibliography</a:t>
            </a:r>
          </a:p>
          <a:p>
            <a:endParaRPr lang="en-US" dirty="0"/>
          </a:p>
          <a:p>
            <a:endParaRPr lang="en-US" dirty="0"/>
          </a:p>
        </p:txBody>
      </p:sp>
      <p:sp>
        <p:nvSpPr>
          <p:cNvPr id="4" name="Slide Number Placeholder 3"/>
          <p:cNvSpPr>
            <a:spLocks noGrp="1"/>
          </p:cNvSpPr>
          <p:nvPr>
            <p:ph type="sldNum" sz="quarter" idx="12"/>
          </p:nvPr>
        </p:nvSpPr>
        <p:spPr/>
        <p:txBody>
          <a:bodyPr/>
          <a:lstStyle/>
          <a:p>
            <a:fld id="{7B44D156-36AC-4A7A-B098-22DA755F2F8C}" type="slidenum">
              <a:rPr lang="en-US" smtClean="0"/>
              <a:t>2</a:t>
            </a:fld>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59140" y="1611976"/>
            <a:ext cx="3322320" cy="4152900"/>
          </a:xfrm>
          <a:prstGeom prst="rect">
            <a:avLst/>
          </a:prstGeom>
        </p:spPr>
      </p:pic>
    </p:spTree>
    <p:extLst>
      <p:ext uri="{BB962C8B-B14F-4D97-AF65-F5344CB8AC3E}">
        <p14:creationId xmlns:p14="http://schemas.microsoft.com/office/powerpoint/2010/main" val="10712082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86" y="365125"/>
            <a:ext cx="11162414" cy="1325563"/>
          </a:xfrm>
        </p:spPr>
        <p:txBody>
          <a:bodyPr/>
          <a:lstStyle/>
          <a:p>
            <a:r>
              <a:rPr lang="en-US" dirty="0">
                <a:latin typeface="Arial Black" panose="020B0A04020102020204" pitchFamily="34" charset="0"/>
              </a:rPr>
              <a:t>Check up on it! </a:t>
            </a:r>
          </a:p>
        </p:txBody>
      </p:sp>
      <p:sp>
        <p:nvSpPr>
          <p:cNvPr id="3" name="Content Placeholder 2"/>
          <p:cNvSpPr>
            <a:spLocks noGrp="1"/>
          </p:cNvSpPr>
          <p:nvPr>
            <p:ph idx="1"/>
          </p:nvPr>
        </p:nvSpPr>
        <p:spPr/>
        <p:txBody>
          <a:bodyPr/>
          <a:lstStyle/>
          <a:p>
            <a:r>
              <a:rPr lang="en-US" dirty="0"/>
              <a:t>When using real fur, you need to check to make sure the fur will lie in the proper direction. Hold the fur up and look to see where the hair naturally falls. </a:t>
            </a:r>
          </a:p>
          <a:p>
            <a:pPr lvl="1"/>
            <a:r>
              <a:rPr lang="en-US" dirty="0"/>
              <a:t>fur would probably be running down from neck to hem, so you want to cut your pieces with this natural flow in mind. </a:t>
            </a:r>
          </a:p>
          <a:p>
            <a:pPr lvl="1"/>
            <a:r>
              <a:rPr lang="en-US" dirty="0"/>
              <a:t>Sleeves run down from shoulder to cuff</a:t>
            </a:r>
          </a:p>
          <a:p>
            <a:r>
              <a:rPr lang="en-US" dirty="0"/>
              <a:t>Take some time as well as to comb the fur and to make sure it is clean of any debris.</a:t>
            </a:r>
            <a:br>
              <a:rPr lang="en-US" dirty="0"/>
            </a:br>
            <a:br>
              <a:rPr lang="en-US" dirty="0"/>
            </a:br>
            <a:endParaRPr lang="en-US" dirty="0"/>
          </a:p>
        </p:txBody>
      </p:sp>
      <p:sp>
        <p:nvSpPr>
          <p:cNvPr id="4" name="Slide Number Placeholder 3"/>
          <p:cNvSpPr>
            <a:spLocks noGrp="1"/>
          </p:cNvSpPr>
          <p:nvPr>
            <p:ph type="sldNum" sz="quarter" idx="12"/>
          </p:nvPr>
        </p:nvSpPr>
        <p:spPr/>
        <p:txBody>
          <a:bodyPr/>
          <a:lstStyle/>
          <a:p>
            <a:fld id="{7B44D156-36AC-4A7A-B098-22DA755F2F8C}" type="slidenum">
              <a:rPr lang="en-US" smtClean="0"/>
              <a:t>20</a:t>
            </a:fld>
            <a:endParaRPr lang="en-US"/>
          </a:p>
        </p:txBody>
      </p:sp>
    </p:spTree>
    <p:extLst>
      <p:ext uri="{BB962C8B-B14F-4D97-AF65-F5344CB8AC3E}">
        <p14:creationId xmlns:p14="http://schemas.microsoft.com/office/powerpoint/2010/main" val="34310770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121" y="365125"/>
            <a:ext cx="11183679" cy="1325563"/>
          </a:xfrm>
        </p:spPr>
        <p:txBody>
          <a:bodyPr/>
          <a:lstStyle/>
          <a:p>
            <a:r>
              <a:rPr lang="en-US" b="1" dirty="0">
                <a:latin typeface="Arial Black" panose="020B0A04020102020204" pitchFamily="34" charset="0"/>
              </a:rPr>
              <a:t>On your mark!</a:t>
            </a:r>
            <a:br>
              <a:rPr lang="en-US" b="1" dirty="0"/>
            </a:br>
            <a:endParaRPr lang="en-US" dirty="0"/>
          </a:p>
        </p:txBody>
      </p:sp>
      <p:sp>
        <p:nvSpPr>
          <p:cNvPr id="3" name="Content Placeholder 2"/>
          <p:cNvSpPr>
            <a:spLocks noGrp="1"/>
          </p:cNvSpPr>
          <p:nvPr>
            <p:ph idx="1"/>
          </p:nvPr>
        </p:nvSpPr>
        <p:spPr>
          <a:xfrm>
            <a:off x="462643" y="1245961"/>
            <a:ext cx="6305550" cy="4351338"/>
          </a:xfrm>
        </p:spPr>
        <p:txBody>
          <a:bodyPr/>
          <a:lstStyle/>
          <a:p>
            <a:r>
              <a:rPr lang="en-US" dirty="0"/>
              <a:t>On the backside of the hide, you will make marking which follow the pattern for the item you want to make. Make these markings in dark enough ink so that you can easily see them. If the fur is dark, you might need to use chalk or something which will stand out.</a:t>
            </a:r>
            <a:br>
              <a:rPr lang="en-US" dirty="0"/>
            </a:br>
            <a:endParaRPr lang="en-US" dirty="0"/>
          </a:p>
        </p:txBody>
      </p:sp>
      <p:sp>
        <p:nvSpPr>
          <p:cNvPr id="4" name="Slide Number Placeholder 3"/>
          <p:cNvSpPr>
            <a:spLocks noGrp="1"/>
          </p:cNvSpPr>
          <p:nvPr>
            <p:ph type="sldNum" sz="quarter" idx="12"/>
          </p:nvPr>
        </p:nvSpPr>
        <p:spPr/>
        <p:txBody>
          <a:bodyPr/>
          <a:lstStyle/>
          <a:p>
            <a:fld id="{7B44D156-36AC-4A7A-B098-22DA755F2F8C}" type="slidenum">
              <a:rPr lang="en-US" smtClean="0"/>
              <a:t>21</a:t>
            </a:fld>
            <a:endParaRPr lang="en-US"/>
          </a:p>
        </p:txBody>
      </p:sp>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79859" y="775608"/>
            <a:ext cx="4086225" cy="571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5048930" y="5233307"/>
            <a:ext cx="2530929" cy="738664"/>
          </a:xfrm>
          <a:prstGeom prst="rect">
            <a:avLst/>
          </a:prstGeom>
          <a:noFill/>
        </p:spPr>
        <p:txBody>
          <a:bodyPr wrap="square" rtlCol="0">
            <a:spAutoFit/>
          </a:bodyPr>
          <a:lstStyle/>
          <a:p>
            <a:pPr algn="ctr"/>
            <a:r>
              <a:rPr lang="en-US" sz="1400" dirty="0"/>
              <a:t>Woman in a leopard fur cloak c. 1535-40, Jan </a:t>
            </a:r>
            <a:r>
              <a:rPr lang="en-US" sz="1400" dirty="0" err="1"/>
              <a:t>Cornelisz</a:t>
            </a:r>
            <a:r>
              <a:rPr lang="en-US" sz="1400" dirty="0"/>
              <a:t> </a:t>
            </a:r>
            <a:r>
              <a:rPr lang="en-US" sz="1400" dirty="0" err="1"/>
              <a:t>Vermeyen</a:t>
            </a:r>
            <a:endParaRPr lang="en-US" sz="1400" dirty="0"/>
          </a:p>
        </p:txBody>
      </p:sp>
    </p:spTree>
    <p:extLst>
      <p:ext uri="{BB962C8B-B14F-4D97-AF65-F5344CB8AC3E}">
        <p14:creationId xmlns:p14="http://schemas.microsoft.com/office/powerpoint/2010/main" val="41339056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2650" y="365125"/>
            <a:ext cx="11141149" cy="1325563"/>
          </a:xfrm>
        </p:spPr>
        <p:txBody>
          <a:bodyPr/>
          <a:lstStyle/>
          <a:p>
            <a:r>
              <a:rPr lang="en-US" dirty="0">
                <a:latin typeface="Arial Black" panose="020B0A04020102020204" pitchFamily="34" charset="0"/>
              </a:rPr>
              <a:t>The first Cut is the deepest</a:t>
            </a:r>
          </a:p>
        </p:txBody>
      </p:sp>
      <p:sp>
        <p:nvSpPr>
          <p:cNvPr id="3" name="Content Placeholder 2"/>
          <p:cNvSpPr>
            <a:spLocks noGrp="1"/>
          </p:cNvSpPr>
          <p:nvPr>
            <p:ph idx="1"/>
          </p:nvPr>
        </p:nvSpPr>
        <p:spPr/>
        <p:txBody>
          <a:bodyPr/>
          <a:lstStyle/>
          <a:p>
            <a:r>
              <a:rPr lang="en-US" dirty="0"/>
              <a:t>Once you have created patterns for the fur pieces, you can begin to cut. Take the knife or the razor blade and move this sharp edge along the markings you created. Make sure to cut from behind, not cut the fur itself. In fact, don’t pierce the skin enough to cut the fur. Once you have cut as much as you can, then gently pull the piece of fur apart. This will allow you to keep the fur hairs in place.</a:t>
            </a:r>
            <a:br>
              <a:rPr lang="en-US" dirty="0"/>
            </a:br>
            <a:endParaRPr lang="en-US" dirty="0"/>
          </a:p>
        </p:txBody>
      </p:sp>
      <p:sp>
        <p:nvSpPr>
          <p:cNvPr id="4" name="Slide Number Placeholder 3"/>
          <p:cNvSpPr>
            <a:spLocks noGrp="1"/>
          </p:cNvSpPr>
          <p:nvPr>
            <p:ph type="sldNum" sz="quarter" idx="12"/>
          </p:nvPr>
        </p:nvSpPr>
        <p:spPr/>
        <p:txBody>
          <a:bodyPr/>
          <a:lstStyle/>
          <a:p>
            <a:fld id="{7B44D156-36AC-4A7A-B098-22DA755F2F8C}" type="slidenum">
              <a:rPr lang="en-US" smtClean="0"/>
              <a:t>22</a:t>
            </a:fld>
            <a:endParaRPr lang="en-US"/>
          </a:p>
        </p:txBody>
      </p:sp>
    </p:spTree>
    <p:extLst>
      <p:ext uri="{BB962C8B-B14F-4D97-AF65-F5344CB8AC3E}">
        <p14:creationId xmlns:p14="http://schemas.microsoft.com/office/powerpoint/2010/main" val="42514333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86" y="365125"/>
            <a:ext cx="11162414" cy="1325563"/>
          </a:xfrm>
        </p:spPr>
        <p:txBody>
          <a:bodyPr/>
          <a:lstStyle/>
          <a:p>
            <a:r>
              <a:rPr lang="en-US" b="1" dirty="0">
                <a:latin typeface="Arial Black" panose="020B0A04020102020204" pitchFamily="34" charset="0"/>
              </a:rPr>
              <a:t>Back it up</a:t>
            </a:r>
          </a:p>
        </p:txBody>
      </p:sp>
      <p:sp>
        <p:nvSpPr>
          <p:cNvPr id="3" name="Content Placeholder 2"/>
          <p:cNvSpPr>
            <a:spLocks noGrp="1"/>
          </p:cNvSpPr>
          <p:nvPr>
            <p:ph idx="1"/>
          </p:nvPr>
        </p:nvSpPr>
        <p:spPr/>
        <p:txBody>
          <a:bodyPr>
            <a:normAutofit lnSpcReduction="10000"/>
          </a:bodyPr>
          <a:lstStyle/>
          <a:p>
            <a:r>
              <a:rPr lang="en-US" dirty="0"/>
              <a:t>Always back your fur with some kind of sturdy fabric. Do not face the fur, rather treat the fur and the lining as one piece. Fur can be delicate, and given the wear and tear we put our clothing through extra stability is needed to preserve the fur. Additionally, it allows you to do more seaming with the fur, because you have a backing fabric anchoring your work. </a:t>
            </a:r>
          </a:p>
          <a:p>
            <a:r>
              <a:rPr lang="en-US" dirty="0"/>
              <a:t>When possible, face your fur with bias tape. You can then stitch the bias tape to your garment and tack the edge down, or you can tack the bias tape to the lining fabric of the fur first and apply the fur like a separate garment. Both methods are period. The bias tape allows you to use tighter stitches and the ability to remove the fur. </a:t>
            </a:r>
          </a:p>
        </p:txBody>
      </p:sp>
      <p:sp>
        <p:nvSpPr>
          <p:cNvPr id="4" name="Slide Number Placeholder 3"/>
          <p:cNvSpPr>
            <a:spLocks noGrp="1"/>
          </p:cNvSpPr>
          <p:nvPr>
            <p:ph type="sldNum" sz="quarter" idx="12"/>
          </p:nvPr>
        </p:nvSpPr>
        <p:spPr/>
        <p:txBody>
          <a:bodyPr/>
          <a:lstStyle/>
          <a:p>
            <a:fld id="{7B44D156-36AC-4A7A-B098-22DA755F2F8C}" type="slidenum">
              <a:rPr lang="en-US" smtClean="0"/>
              <a:t>23</a:t>
            </a:fld>
            <a:endParaRPr lang="en-US"/>
          </a:p>
        </p:txBody>
      </p:sp>
    </p:spTree>
    <p:extLst>
      <p:ext uri="{BB962C8B-B14F-4D97-AF65-F5344CB8AC3E}">
        <p14:creationId xmlns:p14="http://schemas.microsoft.com/office/powerpoint/2010/main" val="18904338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856" y="365125"/>
            <a:ext cx="11204944" cy="1325563"/>
          </a:xfrm>
        </p:spPr>
        <p:txBody>
          <a:bodyPr/>
          <a:lstStyle/>
          <a:p>
            <a:r>
              <a:rPr lang="en-US" dirty="0">
                <a:latin typeface="Arial Black" panose="020B0A04020102020204" pitchFamily="34" charset="0"/>
              </a:rPr>
              <a:t>Sew little time</a:t>
            </a:r>
          </a:p>
        </p:txBody>
      </p:sp>
      <p:sp>
        <p:nvSpPr>
          <p:cNvPr id="3" name="Content Placeholder 2"/>
          <p:cNvSpPr>
            <a:spLocks noGrp="1"/>
          </p:cNvSpPr>
          <p:nvPr>
            <p:ph idx="1"/>
          </p:nvPr>
        </p:nvSpPr>
        <p:spPr/>
        <p:txBody>
          <a:bodyPr/>
          <a:lstStyle/>
          <a:p>
            <a:r>
              <a:rPr lang="en-US" dirty="0"/>
              <a:t>If possible hand sew – it is gentler on the fur than a machine. Be gentle when pushing your needle through the fur; don’t punch it through. I like to use thinner needles as well. A leather thimble is especially helpful</a:t>
            </a:r>
          </a:p>
          <a:p>
            <a:r>
              <a:rPr lang="en-US" dirty="0"/>
              <a:t>If hand sewing is not an option (I rarely follow my own advice) use the longest possible basting stitches. You are punching holes in skin, so essentially you are making a line of perforations that weaken the hide – minimize the impact by spreading out the stitches</a:t>
            </a:r>
          </a:p>
        </p:txBody>
      </p:sp>
      <p:sp>
        <p:nvSpPr>
          <p:cNvPr id="4" name="Slide Number Placeholder 3"/>
          <p:cNvSpPr>
            <a:spLocks noGrp="1"/>
          </p:cNvSpPr>
          <p:nvPr>
            <p:ph type="sldNum" sz="quarter" idx="12"/>
          </p:nvPr>
        </p:nvSpPr>
        <p:spPr/>
        <p:txBody>
          <a:bodyPr/>
          <a:lstStyle/>
          <a:p>
            <a:fld id="{7B44D156-36AC-4A7A-B098-22DA755F2F8C}" type="slidenum">
              <a:rPr lang="en-US" smtClean="0"/>
              <a:t>24</a:t>
            </a:fld>
            <a:endParaRPr lang="en-US"/>
          </a:p>
        </p:txBody>
      </p:sp>
    </p:spTree>
    <p:extLst>
      <p:ext uri="{BB962C8B-B14F-4D97-AF65-F5344CB8AC3E}">
        <p14:creationId xmlns:p14="http://schemas.microsoft.com/office/powerpoint/2010/main" val="27975549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121" y="365125"/>
            <a:ext cx="11183679" cy="1325563"/>
          </a:xfrm>
        </p:spPr>
        <p:txBody>
          <a:bodyPr/>
          <a:lstStyle/>
          <a:p>
            <a:r>
              <a:rPr lang="en-US" dirty="0">
                <a:latin typeface="Arial Black" panose="020B0A04020102020204" pitchFamily="34" charset="0"/>
              </a:rPr>
              <a:t>Finish line! </a:t>
            </a:r>
          </a:p>
        </p:txBody>
      </p:sp>
      <p:sp>
        <p:nvSpPr>
          <p:cNvPr id="3" name="Content Placeholder 2"/>
          <p:cNvSpPr>
            <a:spLocks noGrp="1"/>
          </p:cNvSpPr>
          <p:nvPr>
            <p:ph idx="1"/>
          </p:nvPr>
        </p:nvSpPr>
        <p:spPr/>
        <p:txBody>
          <a:bodyPr/>
          <a:lstStyle/>
          <a:p>
            <a:r>
              <a:rPr lang="en-US" dirty="0"/>
              <a:t>Once the fur has been applied, use a beard brush to go over your fur to comb out the hairs from the stitches. Some folks will use a needle to go in and pick out the fur, but a stiff bristle brush works exceptionally well</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05553" y="4146550"/>
            <a:ext cx="3308350" cy="222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12"/>
          </p:nvPr>
        </p:nvSpPr>
        <p:spPr/>
        <p:txBody>
          <a:bodyPr/>
          <a:lstStyle/>
          <a:p>
            <a:fld id="{7B44D156-36AC-4A7A-B098-22DA755F2F8C}" type="slidenum">
              <a:rPr lang="en-US" smtClean="0"/>
              <a:t>25</a:t>
            </a:fld>
            <a:endParaRPr lang="en-US"/>
          </a:p>
        </p:txBody>
      </p:sp>
    </p:spTree>
    <p:extLst>
      <p:ext uri="{BB962C8B-B14F-4D97-AF65-F5344CB8AC3E}">
        <p14:creationId xmlns:p14="http://schemas.microsoft.com/office/powerpoint/2010/main" val="21200164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3916" y="365125"/>
            <a:ext cx="11119884" cy="1325563"/>
          </a:xfrm>
        </p:spPr>
        <p:txBody>
          <a:bodyPr/>
          <a:lstStyle/>
          <a:p>
            <a:r>
              <a:rPr lang="en-US" dirty="0">
                <a:latin typeface="Arial Black" panose="020B0A04020102020204" pitchFamily="34" charset="0"/>
              </a:rPr>
              <a:t>Tips and tricks </a:t>
            </a:r>
          </a:p>
        </p:txBody>
      </p:sp>
      <p:sp>
        <p:nvSpPr>
          <p:cNvPr id="3" name="Content Placeholder 2"/>
          <p:cNvSpPr>
            <a:spLocks noGrp="1"/>
          </p:cNvSpPr>
          <p:nvPr>
            <p:ph idx="1"/>
          </p:nvPr>
        </p:nvSpPr>
        <p:spPr/>
        <p:txBody>
          <a:bodyPr/>
          <a:lstStyle/>
          <a:p>
            <a:r>
              <a:rPr lang="en-US" dirty="0"/>
              <a:t>Grading a curve – try to avoid cutting curved strips whenever possible. Instead, cut straight strips and use tiny darts or seaming to grade your curve. This serves two purposes: </a:t>
            </a:r>
          </a:p>
          <a:p>
            <a:pPr lvl="1"/>
            <a:r>
              <a:rPr lang="en-US" dirty="0"/>
              <a:t>Maximize the fur – you can get more out of your fur with straight cuts than you can with curved cuts</a:t>
            </a:r>
          </a:p>
          <a:p>
            <a:pPr lvl="2"/>
            <a:r>
              <a:rPr lang="en-US" dirty="0"/>
              <a:t>Exception: sometimes used coats are already have a curved hem; it’s fine to follow the curve of the already constructed curved hem. </a:t>
            </a:r>
          </a:p>
          <a:p>
            <a:pPr lvl="1"/>
            <a:r>
              <a:rPr lang="en-US" dirty="0"/>
              <a:t>Ensure correct pile – taking tucks in the fur allows you to curve the pile to follow the line of the garment.</a:t>
            </a:r>
          </a:p>
        </p:txBody>
      </p:sp>
      <p:sp>
        <p:nvSpPr>
          <p:cNvPr id="4" name="Slide Number Placeholder 3"/>
          <p:cNvSpPr>
            <a:spLocks noGrp="1"/>
          </p:cNvSpPr>
          <p:nvPr>
            <p:ph type="sldNum" sz="quarter" idx="12"/>
          </p:nvPr>
        </p:nvSpPr>
        <p:spPr/>
        <p:txBody>
          <a:bodyPr/>
          <a:lstStyle/>
          <a:p>
            <a:fld id="{7B44D156-36AC-4A7A-B098-22DA755F2F8C}" type="slidenum">
              <a:rPr lang="en-US" smtClean="0"/>
              <a:t>26</a:t>
            </a:fld>
            <a:endParaRPr lang="en-US"/>
          </a:p>
        </p:txBody>
      </p:sp>
    </p:spTree>
    <p:extLst>
      <p:ext uri="{BB962C8B-B14F-4D97-AF65-F5344CB8AC3E}">
        <p14:creationId xmlns:p14="http://schemas.microsoft.com/office/powerpoint/2010/main" val="35759302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8547" y="365125"/>
            <a:ext cx="11145253" cy="1325563"/>
          </a:xfrm>
        </p:spPr>
        <p:txBody>
          <a:bodyPr/>
          <a:lstStyle/>
          <a:p>
            <a:r>
              <a:rPr lang="en-US" dirty="0">
                <a:latin typeface="Arial Black" panose="020B0A04020102020204" pitchFamily="34" charset="0"/>
              </a:rPr>
              <a:t>Tips and Tricks – Fur Coats (Cutters)</a:t>
            </a:r>
          </a:p>
        </p:txBody>
      </p:sp>
      <p:sp>
        <p:nvSpPr>
          <p:cNvPr id="3" name="Content Placeholder 2"/>
          <p:cNvSpPr>
            <a:spLocks noGrp="1"/>
          </p:cNvSpPr>
          <p:nvPr>
            <p:ph idx="1"/>
          </p:nvPr>
        </p:nvSpPr>
        <p:spPr/>
        <p:txBody>
          <a:bodyPr>
            <a:normAutofit/>
          </a:bodyPr>
          <a:lstStyle/>
          <a:p>
            <a:r>
              <a:rPr lang="en-US" dirty="0"/>
              <a:t>It is perfectly period to repurpose Aunt Ida’s old fur coat</a:t>
            </a:r>
          </a:p>
          <a:p>
            <a:r>
              <a:rPr lang="en-US" dirty="0"/>
              <a:t>Records of furs handed down from one generation to the next and repurposed. John of Gaunt bequeathed his wife his fur which he acquired from the Duchess of Norfolk</a:t>
            </a:r>
          </a:p>
          <a:p>
            <a:r>
              <a:rPr lang="en-US" dirty="0"/>
              <a:t>Wardrobe accounts of Henry, Earl of Derby account for furs purchased new and used</a:t>
            </a:r>
          </a:p>
          <a:p>
            <a:r>
              <a:rPr lang="en-US" dirty="0"/>
              <a:t>There was a thriving second hand fur trade in late-medieval England. </a:t>
            </a:r>
          </a:p>
          <a:p>
            <a:r>
              <a:rPr lang="en-US" dirty="0"/>
              <a:t>Chief crime furriers were accused of were mixing old and new furs </a:t>
            </a:r>
          </a:p>
        </p:txBody>
      </p:sp>
      <p:sp>
        <p:nvSpPr>
          <p:cNvPr id="4" name="Slide Number Placeholder 3"/>
          <p:cNvSpPr>
            <a:spLocks noGrp="1"/>
          </p:cNvSpPr>
          <p:nvPr>
            <p:ph type="sldNum" sz="quarter" idx="12"/>
          </p:nvPr>
        </p:nvSpPr>
        <p:spPr/>
        <p:txBody>
          <a:bodyPr/>
          <a:lstStyle/>
          <a:p>
            <a:fld id="{7B44D156-36AC-4A7A-B098-22DA755F2F8C}" type="slidenum">
              <a:rPr lang="en-US" smtClean="0"/>
              <a:t>27</a:t>
            </a:fld>
            <a:endParaRPr lang="en-US"/>
          </a:p>
        </p:txBody>
      </p:sp>
    </p:spTree>
    <p:extLst>
      <p:ext uri="{BB962C8B-B14F-4D97-AF65-F5344CB8AC3E}">
        <p14:creationId xmlns:p14="http://schemas.microsoft.com/office/powerpoint/2010/main" val="20733258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421" y="365125"/>
            <a:ext cx="11193379" cy="1325563"/>
          </a:xfrm>
        </p:spPr>
        <p:txBody>
          <a:bodyPr/>
          <a:lstStyle/>
          <a:p>
            <a:r>
              <a:rPr lang="en-US" dirty="0">
                <a:latin typeface="Arial Black" panose="020B0A04020102020204" pitchFamily="34" charset="0"/>
              </a:rPr>
              <a:t>Tips and Tricks – Fur Coats (Cutters)</a:t>
            </a:r>
          </a:p>
        </p:txBody>
      </p:sp>
      <p:sp>
        <p:nvSpPr>
          <p:cNvPr id="3" name="Content Placeholder 2"/>
          <p:cNvSpPr>
            <a:spLocks noGrp="1"/>
          </p:cNvSpPr>
          <p:nvPr>
            <p:ph idx="1"/>
          </p:nvPr>
        </p:nvSpPr>
        <p:spPr/>
        <p:txBody>
          <a:bodyPr>
            <a:normAutofit fontScale="92500" lnSpcReduction="10000"/>
          </a:bodyPr>
          <a:lstStyle/>
          <a:p>
            <a:endParaRPr lang="en-US" dirty="0"/>
          </a:p>
          <a:p>
            <a:r>
              <a:rPr lang="en-US" dirty="0"/>
              <a:t>If you are using a vintage fur coat, have some leather conditioner on hand. Sometimes the hide on fur coats can become brittle, so once you remove the lining, apply conditioner to the pelt and let it sit overnight. This will rejuvenate the hide and make it more durable. </a:t>
            </a:r>
          </a:p>
          <a:p>
            <a:r>
              <a:rPr lang="en-US" dirty="0"/>
              <a:t>Removing the lining from a fur coat is easy, except when it’s not. Typically the lining will be easy to remove around the bulk of the garment due to the fact very loose wide stitches are used to secure the lining. This is not true on the pocket areas. Typically the fur is tightly stitched to a binding and then sewn to the lining. Be careful;, because you need the pockets intact, as they will allow you to have an uninterrupted piece once they are closed up.</a:t>
            </a:r>
          </a:p>
          <a:p>
            <a:pPr marL="0" indent="0">
              <a:buNone/>
            </a:pPr>
            <a:endParaRPr lang="en-US" dirty="0"/>
          </a:p>
        </p:txBody>
      </p:sp>
      <p:sp>
        <p:nvSpPr>
          <p:cNvPr id="4" name="Slide Number Placeholder 3"/>
          <p:cNvSpPr>
            <a:spLocks noGrp="1"/>
          </p:cNvSpPr>
          <p:nvPr>
            <p:ph type="sldNum" sz="quarter" idx="12"/>
          </p:nvPr>
        </p:nvSpPr>
        <p:spPr/>
        <p:txBody>
          <a:bodyPr/>
          <a:lstStyle/>
          <a:p>
            <a:fld id="{7B44D156-36AC-4A7A-B098-22DA755F2F8C}" type="slidenum">
              <a:rPr lang="en-US" smtClean="0"/>
              <a:t>28</a:t>
            </a:fld>
            <a:endParaRPr lang="en-US"/>
          </a:p>
        </p:txBody>
      </p:sp>
    </p:spTree>
    <p:extLst>
      <p:ext uri="{BB962C8B-B14F-4D97-AF65-F5344CB8AC3E}">
        <p14:creationId xmlns:p14="http://schemas.microsoft.com/office/powerpoint/2010/main" val="503049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463" y="365125"/>
            <a:ext cx="11177337" cy="1325563"/>
          </a:xfrm>
        </p:spPr>
        <p:txBody>
          <a:bodyPr/>
          <a:lstStyle/>
          <a:p>
            <a:r>
              <a:rPr lang="en-US" dirty="0">
                <a:latin typeface="Arial Black" panose="020B0A04020102020204" pitchFamily="34" charset="0"/>
              </a:rPr>
              <a:t>Tips and Tricks – Fur Coats (Cutters) 2</a:t>
            </a:r>
          </a:p>
        </p:txBody>
      </p:sp>
      <p:sp>
        <p:nvSpPr>
          <p:cNvPr id="3" name="Content Placeholder 2"/>
          <p:cNvSpPr>
            <a:spLocks noGrp="1"/>
          </p:cNvSpPr>
          <p:nvPr>
            <p:ph idx="1"/>
          </p:nvPr>
        </p:nvSpPr>
        <p:spPr/>
        <p:txBody>
          <a:bodyPr>
            <a:normAutofit lnSpcReduction="10000"/>
          </a:bodyPr>
          <a:lstStyle/>
          <a:p>
            <a:r>
              <a:rPr lang="en-US" dirty="0"/>
              <a:t>Open the coat up to maximize long flat cuts. </a:t>
            </a:r>
          </a:p>
          <a:p>
            <a:pPr lvl="1"/>
            <a:r>
              <a:rPr lang="en-US" dirty="0"/>
              <a:t>Carefully remove sleeves – you can open up the sleeves separately</a:t>
            </a:r>
          </a:p>
          <a:p>
            <a:pPr lvl="1"/>
            <a:r>
              <a:rPr lang="en-US" dirty="0"/>
              <a:t>Open up the shoulders and lay flat – you now have one flat surface from which to cut your pieces</a:t>
            </a:r>
          </a:p>
          <a:p>
            <a:r>
              <a:rPr lang="en-US" dirty="0"/>
              <a:t>Removing the lining from a fur coat is easy, except when it’s not. Typically the lining will be easy to remove around the bulk of the garment due to the fact very loose wide stitches are used to secure the lining. This is not true on the pocket areas. Typically the fur is tightly stitched to a binding and then sewn to the lining. Be careful;, because you need the pockets in tact, as they will allow you to have an uninterrupted piece</a:t>
            </a:r>
          </a:p>
          <a:p>
            <a:pPr marL="0" indent="0">
              <a:buNone/>
            </a:pPr>
            <a:endParaRPr lang="en-US" dirty="0"/>
          </a:p>
        </p:txBody>
      </p:sp>
      <p:sp>
        <p:nvSpPr>
          <p:cNvPr id="4" name="Slide Number Placeholder 3"/>
          <p:cNvSpPr>
            <a:spLocks noGrp="1"/>
          </p:cNvSpPr>
          <p:nvPr>
            <p:ph type="sldNum" sz="quarter" idx="12"/>
          </p:nvPr>
        </p:nvSpPr>
        <p:spPr/>
        <p:txBody>
          <a:bodyPr/>
          <a:lstStyle/>
          <a:p>
            <a:fld id="{7B44D156-36AC-4A7A-B098-22DA755F2F8C}" type="slidenum">
              <a:rPr lang="en-US" smtClean="0"/>
              <a:t>29</a:t>
            </a:fld>
            <a:endParaRPr lang="en-US"/>
          </a:p>
        </p:txBody>
      </p:sp>
    </p:spTree>
    <p:extLst>
      <p:ext uri="{BB962C8B-B14F-4D97-AF65-F5344CB8AC3E}">
        <p14:creationId xmlns:p14="http://schemas.microsoft.com/office/powerpoint/2010/main" val="37581709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Growth of the Fur Trade from the 14</a:t>
            </a:r>
            <a:r>
              <a:rPr lang="en-US" baseline="30000" dirty="0"/>
              <a:t>th</a:t>
            </a:r>
            <a:r>
              <a:rPr lang="en-US" dirty="0"/>
              <a:t>-16</a:t>
            </a:r>
            <a:r>
              <a:rPr lang="en-US" baseline="30000" dirty="0"/>
              <a:t>th</a:t>
            </a:r>
            <a:r>
              <a:rPr lang="en-US" dirty="0"/>
              <a:t> century</a:t>
            </a:r>
          </a:p>
        </p:txBody>
      </p:sp>
      <p:sp>
        <p:nvSpPr>
          <p:cNvPr id="4" name="Slide Number Placeholder 3"/>
          <p:cNvSpPr>
            <a:spLocks noGrp="1"/>
          </p:cNvSpPr>
          <p:nvPr>
            <p:ph type="sldNum" sz="quarter" idx="12"/>
          </p:nvPr>
        </p:nvSpPr>
        <p:spPr/>
        <p:txBody>
          <a:bodyPr/>
          <a:lstStyle/>
          <a:p>
            <a:fld id="{7B44D156-36AC-4A7A-B098-22DA755F2F8C}" type="slidenum">
              <a:rPr lang="en-US" smtClean="0"/>
              <a:t>3</a:t>
            </a:fld>
            <a:endParaRPr lang="en-US"/>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27195" y="1915432"/>
            <a:ext cx="3332554" cy="43513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3682092" y="1951266"/>
            <a:ext cx="3184071" cy="523220"/>
          </a:xfrm>
          <a:prstGeom prst="rect">
            <a:avLst/>
          </a:prstGeom>
          <a:noFill/>
        </p:spPr>
        <p:txBody>
          <a:bodyPr wrap="square" rtlCol="0">
            <a:spAutoFit/>
          </a:bodyPr>
          <a:lstStyle/>
          <a:p>
            <a:pPr algn="ctr"/>
            <a:r>
              <a:rPr lang="en-US" sz="1400" dirty="0"/>
              <a:t>1589 – portrait of a lady aged 71 in a beaver fur lined gown by John </a:t>
            </a:r>
            <a:r>
              <a:rPr lang="en-US" sz="1400" dirty="0" err="1"/>
              <a:t>Bettes</a:t>
            </a:r>
            <a:endParaRPr lang="en-US" sz="1400" dirty="0"/>
          </a:p>
        </p:txBody>
      </p:sp>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31553" y="1951265"/>
            <a:ext cx="4140654" cy="43107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4347482" y="5271306"/>
            <a:ext cx="3184071" cy="738664"/>
          </a:xfrm>
          <a:prstGeom prst="rect">
            <a:avLst/>
          </a:prstGeom>
          <a:noFill/>
        </p:spPr>
        <p:txBody>
          <a:bodyPr wrap="square" rtlCol="0">
            <a:spAutoFit/>
          </a:bodyPr>
          <a:lstStyle/>
          <a:p>
            <a:pPr algn="ctr"/>
            <a:r>
              <a:rPr lang="en-US" sz="1400" dirty="0"/>
              <a:t>1425 – detail of the Bear and Boar Hunt tapestry featuring ladies with </a:t>
            </a:r>
            <a:r>
              <a:rPr lang="en-US" sz="1400" dirty="0" err="1"/>
              <a:t>Miniver</a:t>
            </a:r>
            <a:r>
              <a:rPr lang="en-US" sz="1400" dirty="0"/>
              <a:t> or Lettice and Ermine </a:t>
            </a:r>
          </a:p>
        </p:txBody>
      </p:sp>
    </p:spTree>
    <p:extLst>
      <p:ext uri="{BB962C8B-B14F-4D97-AF65-F5344CB8AC3E}">
        <p14:creationId xmlns:p14="http://schemas.microsoft.com/office/powerpoint/2010/main" val="28702843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65125"/>
            <a:ext cx="11125200" cy="1325563"/>
          </a:xfrm>
        </p:spPr>
        <p:txBody>
          <a:bodyPr/>
          <a:lstStyle/>
          <a:p>
            <a:r>
              <a:rPr lang="en-US" dirty="0">
                <a:latin typeface="Arial Black" panose="020B0A04020102020204" pitchFamily="34" charset="0"/>
              </a:rPr>
              <a:t>Sources for fur</a:t>
            </a:r>
          </a:p>
        </p:txBody>
      </p:sp>
      <p:sp>
        <p:nvSpPr>
          <p:cNvPr id="3" name="Content Placeholder 2"/>
          <p:cNvSpPr>
            <a:spLocks noGrp="1"/>
          </p:cNvSpPr>
          <p:nvPr>
            <p:ph idx="1"/>
          </p:nvPr>
        </p:nvSpPr>
        <p:spPr/>
        <p:txBody>
          <a:bodyPr>
            <a:normAutofit fontScale="92500" lnSpcReduction="20000"/>
          </a:bodyPr>
          <a:lstStyle/>
          <a:p>
            <a:r>
              <a:rPr lang="en-US" dirty="0"/>
              <a:t>EBay – searching eBay for old fur coats is one of the most successful ways to find inexpensive fur coats that you can repurpose. Try search terms like: fur, cutter, craft, coat (type of fur) </a:t>
            </a:r>
          </a:p>
          <a:p>
            <a:r>
              <a:rPr lang="en-US" dirty="0"/>
              <a:t>Vintage – resale shops and second hand stores like </a:t>
            </a:r>
            <a:r>
              <a:rPr lang="en-US" dirty="0" err="1"/>
              <a:t>Goddwill</a:t>
            </a:r>
            <a:r>
              <a:rPr lang="en-US" dirty="0"/>
              <a:t> are great places to find cheap used fur coats. </a:t>
            </a:r>
          </a:p>
          <a:p>
            <a:r>
              <a:rPr lang="en-US" dirty="0"/>
              <a:t>Events – SCA events, Cons, and Pow-Wows often have merchants that are selling pelts and used fur coats. I typically find them to be a bit overpriced and only use when desperate. </a:t>
            </a:r>
          </a:p>
          <a:p>
            <a:r>
              <a:rPr lang="en-US" dirty="0"/>
              <a:t>Leather stores – Stores like Tandy leather typically carry fur pelts that you can use to piece to create fur trims and facings</a:t>
            </a:r>
          </a:p>
          <a:p>
            <a:r>
              <a:rPr lang="en-US" dirty="0"/>
              <a:t>China – If you are willing to place a bulk order to China, you can purchase fur plates relatively inexpensively. I have never attempted this, because I have not had anyone interested in doing a bulk order.</a:t>
            </a:r>
          </a:p>
          <a:p>
            <a:endParaRPr lang="en-US" dirty="0"/>
          </a:p>
          <a:p>
            <a:endParaRPr lang="en-US" dirty="0"/>
          </a:p>
        </p:txBody>
      </p:sp>
      <p:sp>
        <p:nvSpPr>
          <p:cNvPr id="4" name="Slide Number Placeholder 3"/>
          <p:cNvSpPr>
            <a:spLocks noGrp="1"/>
          </p:cNvSpPr>
          <p:nvPr>
            <p:ph type="sldNum" sz="quarter" idx="12"/>
          </p:nvPr>
        </p:nvSpPr>
        <p:spPr/>
        <p:txBody>
          <a:bodyPr/>
          <a:lstStyle/>
          <a:p>
            <a:fld id="{7B44D156-36AC-4A7A-B098-22DA755F2F8C}" type="slidenum">
              <a:rPr lang="en-US" smtClean="0"/>
              <a:t>30</a:t>
            </a:fld>
            <a:endParaRPr lang="en-US"/>
          </a:p>
        </p:txBody>
      </p:sp>
    </p:spTree>
    <p:extLst>
      <p:ext uri="{BB962C8B-B14F-4D97-AF65-F5344CB8AC3E}">
        <p14:creationId xmlns:p14="http://schemas.microsoft.com/office/powerpoint/2010/main" val="5360366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Real vs. Faux</a:t>
            </a:r>
          </a:p>
        </p:txBody>
      </p:sp>
      <p:sp>
        <p:nvSpPr>
          <p:cNvPr id="3" name="Content Placeholder 2"/>
          <p:cNvSpPr>
            <a:spLocks noGrp="1"/>
          </p:cNvSpPr>
          <p:nvPr>
            <p:ph idx="1"/>
          </p:nvPr>
        </p:nvSpPr>
        <p:spPr/>
        <p:txBody>
          <a:bodyPr/>
          <a:lstStyle/>
          <a:p>
            <a:r>
              <a:rPr lang="en-US" dirty="0"/>
              <a:t>Choosing real fur over fake fur is a matter of preference. I personally prefer to work in real vintage fur, as I receive a sense of authenticity in knowing that I am closer to period than using faux. </a:t>
            </a:r>
          </a:p>
          <a:p>
            <a:r>
              <a:rPr lang="en-US" dirty="0"/>
              <a:t>Faux fur has some specific challenges as it can look cheap, ratty and wear much more poorly than real fur. You can find high-end faux fur that looks real, but it is usually fairly expensive. </a:t>
            </a:r>
          </a:p>
          <a:p>
            <a:r>
              <a:rPr lang="en-US" dirty="0"/>
              <a:t>Using faux fur should be approached very similarly to real fur, but it is much easier to sew on your machine as the backing tends to be a loose weave fabric-type construction</a:t>
            </a:r>
          </a:p>
        </p:txBody>
      </p:sp>
      <p:sp>
        <p:nvSpPr>
          <p:cNvPr id="4" name="Slide Number Placeholder 3"/>
          <p:cNvSpPr>
            <a:spLocks noGrp="1"/>
          </p:cNvSpPr>
          <p:nvPr>
            <p:ph type="sldNum" sz="quarter" idx="12"/>
          </p:nvPr>
        </p:nvSpPr>
        <p:spPr/>
        <p:txBody>
          <a:bodyPr/>
          <a:lstStyle/>
          <a:p>
            <a:fld id="{7B44D156-36AC-4A7A-B098-22DA755F2F8C}" type="slidenum">
              <a:rPr lang="en-US" smtClean="0"/>
              <a:t>31</a:t>
            </a:fld>
            <a:endParaRPr lang="en-US"/>
          </a:p>
        </p:txBody>
      </p:sp>
    </p:spTree>
    <p:extLst>
      <p:ext uri="{BB962C8B-B14F-4D97-AF65-F5344CB8AC3E}">
        <p14:creationId xmlns:p14="http://schemas.microsoft.com/office/powerpoint/2010/main" val="5027037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Bibliography</a:t>
            </a:r>
          </a:p>
        </p:txBody>
      </p:sp>
      <p:sp>
        <p:nvSpPr>
          <p:cNvPr id="3" name="Content Placeholder 2"/>
          <p:cNvSpPr>
            <a:spLocks noGrp="1"/>
          </p:cNvSpPr>
          <p:nvPr>
            <p:ph idx="1"/>
          </p:nvPr>
        </p:nvSpPr>
        <p:spPr>
          <a:xfrm>
            <a:off x="813708" y="1360260"/>
            <a:ext cx="10515600" cy="5091339"/>
          </a:xfrm>
        </p:spPr>
        <p:txBody>
          <a:bodyPr>
            <a:normAutofit fontScale="85000" lnSpcReduction="20000"/>
          </a:bodyPr>
          <a:lstStyle/>
          <a:p>
            <a:r>
              <a:rPr lang="en-US" sz="2400" u="sng" dirty="0"/>
              <a:t>Veale, Elspeth M. </a:t>
            </a:r>
            <a:r>
              <a:rPr lang="en-US" sz="2400" i="1" u="sng" dirty="0"/>
              <a:t>The Fur Trade in the Later Middle Ages: </a:t>
            </a:r>
            <a:r>
              <a:rPr lang="en-US" sz="2400" u="sng" dirty="0"/>
              <a:t>Oxford University Press, 1966</a:t>
            </a:r>
            <a:r>
              <a:rPr lang="en-US" sz="2400" dirty="0"/>
              <a:t>. </a:t>
            </a:r>
          </a:p>
          <a:p>
            <a:r>
              <a:rPr lang="en-US" sz="1600" dirty="0"/>
              <a:t>Wieck, Roger S. </a:t>
            </a:r>
            <a:r>
              <a:rPr lang="en-US" sz="1600" i="1" dirty="0"/>
              <a:t>Illuminating Fashion: Dress in the Art of Medieval France and the Netherlands: </a:t>
            </a:r>
            <a:r>
              <a:rPr lang="en-US" sz="1600" dirty="0"/>
              <a:t>Morgan Library and Museum, 2011</a:t>
            </a:r>
          </a:p>
          <a:p>
            <a:r>
              <a:rPr lang="en-US" sz="1600" dirty="0"/>
              <a:t>Morrison, Elizabeth. </a:t>
            </a:r>
            <a:r>
              <a:rPr lang="en-US" sz="1600" i="1" dirty="0"/>
              <a:t>Imagining the Past in France: History in Manuscript Painting 1250-1500</a:t>
            </a:r>
            <a:r>
              <a:rPr lang="en-US" sz="1600" dirty="0"/>
              <a:t>: Getty Publishing, 2010</a:t>
            </a:r>
          </a:p>
          <a:p>
            <a:r>
              <a:rPr lang="en-US" sz="1600" dirty="0" err="1"/>
              <a:t>Duekers</a:t>
            </a:r>
            <a:r>
              <a:rPr lang="en-US" sz="1600" dirty="0"/>
              <a:t>, Rob. </a:t>
            </a:r>
            <a:r>
              <a:rPr lang="en-US" sz="1600" i="1" dirty="0"/>
              <a:t>The </a:t>
            </a:r>
            <a:r>
              <a:rPr lang="en-US" sz="1600" i="1" dirty="0" err="1"/>
              <a:t>Limbourg</a:t>
            </a:r>
            <a:r>
              <a:rPr lang="en-US" sz="1600" i="1" dirty="0"/>
              <a:t> Brothers: Nijmegen Masters at the French Court 1400-1416</a:t>
            </a:r>
            <a:r>
              <a:rPr lang="en-US" sz="1600" dirty="0"/>
              <a:t>: </a:t>
            </a:r>
            <a:r>
              <a:rPr lang="en-US" sz="1600" dirty="0" err="1"/>
              <a:t>Ludion</a:t>
            </a:r>
            <a:r>
              <a:rPr lang="en-US" sz="1600" dirty="0"/>
              <a:t> Press</a:t>
            </a:r>
          </a:p>
          <a:p>
            <a:r>
              <a:rPr lang="en-US" sz="1600" dirty="0" err="1"/>
              <a:t>Inglis</a:t>
            </a:r>
            <a:r>
              <a:rPr lang="en-US" sz="1600" dirty="0"/>
              <a:t>, Erik. </a:t>
            </a:r>
            <a:r>
              <a:rPr lang="en-US" sz="1600" i="1" dirty="0"/>
              <a:t>Jean Fouquet and the invention of France: Art and Nation after the 100 years War</a:t>
            </a:r>
            <a:r>
              <a:rPr lang="en-US" sz="1600" dirty="0"/>
              <a:t>: Yale University Press, 2011</a:t>
            </a:r>
          </a:p>
          <a:p>
            <a:r>
              <a:rPr lang="en-US" sz="1600" dirty="0"/>
              <a:t>Arnold, Janet. </a:t>
            </a:r>
            <a:r>
              <a:rPr lang="en-US" sz="1600" i="1" dirty="0"/>
              <a:t>Patterns of Fashion 3: The Cut and Construction of Clothes for Men and Women C. 1560-1620</a:t>
            </a:r>
            <a:r>
              <a:rPr lang="en-US" sz="1600" dirty="0"/>
              <a:t>: Drama Publishers</a:t>
            </a:r>
          </a:p>
          <a:p>
            <a:r>
              <a:rPr lang="en-US" sz="1600" dirty="0"/>
              <a:t>Arnold, Janet. </a:t>
            </a:r>
            <a:r>
              <a:rPr lang="en-US" sz="1600" i="1" dirty="0"/>
              <a:t>Queen Elizabeth’s Wardrobe </a:t>
            </a:r>
            <a:r>
              <a:rPr lang="en-US" sz="1600" i="1" dirty="0" err="1"/>
              <a:t>Unlock’d</a:t>
            </a:r>
            <a:r>
              <a:rPr lang="en-US" sz="1600" dirty="0"/>
              <a:t>: </a:t>
            </a:r>
            <a:r>
              <a:rPr lang="en-US" sz="1600" dirty="0" err="1"/>
              <a:t>Maney</a:t>
            </a:r>
            <a:r>
              <a:rPr lang="en-US" sz="1600" dirty="0"/>
              <a:t> Publishing. 1988</a:t>
            </a:r>
          </a:p>
          <a:p>
            <a:r>
              <a:rPr lang="en-US" sz="1600" dirty="0"/>
              <a:t>Newton, Stella Mary. </a:t>
            </a:r>
            <a:r>
              <a:rPr lang="en-US" sz="1600" i="1" dirty="0"/>
              <a:t>Fashion in the Age of the Black Prince</a:t>
            </a:r>
            <a:r>
              <a:rPr lang="en-US" sz="1600" dirty="0"/>
              <a:t>: </a:t>
            </a:r>
            <a:r>
              <a:rPr lang="en-US" sz="1600" dirty="0" err="1"/>
              <a:t>Boydell</a:t>
            </a:r>
            <a:r>
              <a:rPr lang="en-US" sz="1600" dirty="0"/>
              <a:t> Press, 1980</a:t>
            </a:r>
            <a:endParaRPr lang="en-US" sz="1600" i="1" dirty="0"/>
          </a:p>
          <a:p>
            <a:r>
              <a:rPr lang="en-US" sz="1600" dirty="0" err="1"/>
              <a:t>Pippioner</a:t>
            </a:r>
            <a:r>
              <a:rPr lang="en-US" sz="1600" dirty="0"/>
              <a:t>, Francoise. </a:t>
            </a:r>
            <a:r>
              <a:rPr lang="en-US" sz="1600" i="1" dirty="0"/>
              <a:t>Dress in the Middle Ages: </a:t>
            </a:r>
            <a:r>
              <a:rPr lang="en-US" sz="1600" dirty="0"/>
              <a:t>Yale University Press, 2000</a:t>
            </a:r>
            <a:endParaRPr lang="en-US" sz="1600" i="1" dirty="0"/>
          </a:p>
          <a:p>
            <a:r>
              <a:rPr lang="en-US" sz="1600" dirty="0"/>
              <a:t>Who wears what - </a:t>
            </a:r>
            <a:r>
              <a:rPr lang="en-US" sz="1600" dirty="0">
                <a:hlinkClick r:id="rId2"/>
              </a:rPr>
              <a:t>http://www.elizabethan.org/sumptuary/who-wears-what.html</a:t>
            </a:r>
            <a:endParaRPr lang="en-US" sz="1600" dirty="0"/>
          </a:p>
          <a:p>
            <a:r>
              <a:rPr lang="en-US" sz="1600" dirty="0"/>
              <a:t>Hunt, Alan: </a:t>
            </a:r>
            <a:r>
              <a:rPr lang="en-US" sz="1600" i="1" dirty="0"/>
              <a:t>Governance of the Consuming Passions: A History of Sumptuary Law</a:t>
            </a:r>
            <a:r>
              <a:rPr lang="en-US" sz="1600" dirty="0"/>
              <a:t>; New York, St Martin’s Press ⓒ 1996</a:t>
            </a:r>
          </a:p>
          <a:p>
            <a:r>
              <a:rPr lang="en-US" sz="1600" dirty="0"/>
              <a:t>Baldwin, Frances Elizabeth. Sumptuary Legislation end Personal Regulation in England: A Dissertation, 1923</a:t>
            </a:r>
          </a:p>
          <a:p>
            <a:r>
              <a:rPr lang="en-US" sz="1600" dirty="0" err="1"/>
              <a:t>Gaubert</a:t>
            </a:r>
            <a:r>
              <a:rPr lang="en-US" sz="1600" dirty="0"/>
              <a:t>, P., </a:t>
            </a:r>
            <a:r>
              <a:rPr lang="en-US" sz="1600" dirty="0" err="1"/>
              <a:t>Cordeiro</a:t>
            </a:r>
            <a:r>
              <a:rPr lang="en-US" sz="1600" dirty="0"/>
              <a:t>-Estrela, P. (2006). </a:t>
            </a:r>
            <a:r>
              <a:rPr lang="en-US" sz="1600" i="1" dirty="0"/>
              <a:t>Phylogenetic systematics and tempo of evolution of the </a:t>
            </a:r>
            <a:r>
              <a:rPr lang="en-US" sz="1600" i="1" dirty="0" err="1"/>
              <a:t>Viverrinae</a:t>
            </a:r>
            <a:r>
              <a:rPr lang="en-US" sz="1600" i="1" dirty="0"/>
              <a:t> (Mammalia, </a:t>
            </a:r>
            <a:r>
              <a:rPr lang="en-US" sz="1600" i="1" dirty="0" err="1"/>
              <a:t>Carnivora</a:t>
            </a:r>
            <a:r>
              <a:rPr lang="en-US" sz="1600" i="1" dirty="0"/>
              <a:t>, </a:t>
            </a:r>
            <a:r>
              <a:rPr lang="en-US" sz="1600" i="1" dirty="0" err="1"/>
              <a:t>Viverridae</a:t>
            </a:r>
            <a:r>
              <a:rPr lang="en-US" sz="1600" i="1" dirty="0"/>
              <a:t>) within </a:t>
            </a:r>
            <a:r>
              <a:rPr lang="en-US" sz="1600" i="1" dirty="0" err="1"/>
              <a:t>feliformians</a:t>
            </a:r>
            <a:r>
              <a:rPr lang="en-US" sz="1600" i="1" dirty="0"/>
              <a:t>: Implications for faunal exchanges between Asia and Africa</a:t>
            </a:r>
            <a:r>
              <a:rPr lang="en-US" sz="1600" dirty="0"/>
              <a:t> . Molecular </a:t>
            </a:r>
            <a:r>
              <a:rPr lang="en-US" sz="1600" dirty="0" err="1"/>
              <a:t>Phylogenetics</a:t>
            </a:r>
            <a:r>
              <a:rPr lang="en-US" sz="1600" dirty="0"/>
              <a:t> and Evolution </a:t>
            </a:r>
          </a:p>
          <a:p>
            <a:r>
              <a:rPr lang="en-US" sz="1600" dirty="0" err="1"/>
              <a:t>Wozencraft</a:t>
            </a:r>
            <a:r>
              <a:rPr lang="en-US" sz="1600" dirty="0"/>
              <a:t>, W. C. (2005). "Order Carnivore". In Wilson, D. E.; Reeder, D. M. </a:t>
            </a:r>
            <a:r>
              <a:rPr lang="en-US" sz="1600" i="1" dirty="0"/>
              <a:t>Mammal Species of the World</a:t>
            </a:r>
            <a:r>
              <a:rPr lang="en-US" sz="1600" dirty="0"/>
              <a:t> (3rd ed.). Johns Hopkins University Press. </a:t>
            </a:r>
          </a:p>
          <a:p>
            <a:r>
              <a:rPr lang="en-US" sz="1600" dirty="0" err="1"/>
              <a:t>Schwebke</a:t>
            </a:r>
            <a:r>
              <a:rPr lang="en-US" sz="1600" dirty="0"/>
              <a:t>, Phyllis. How to Sew Leather, Suede and Fur: Simon and Schuster, 1966</a:t>
            </a:r>
          </a:p>
          <a:p>
            <a:r>
              <a:rPr lang="en-US" sz="1600" dirty="0"/>
              <a:t>Schiller, Marie. The Squirrel Fur Trade in 14</a:t>
            </a:r>
            <a:r>
              <a:rPr lang="en-US" sz="1600" baseline="30000" dirty="0"/>
              <a:t>th</a:t>
            </a:r>
            <a:r>
              <a:rPr lang="en-US" sz="1600" dirty="0"/>
              <a:t> Century Novgorod: University of Minnesota, 2010 (article)</a:t>
            </a:r>
          </a:p>
          <a:p>
            <a:pPr marL="0" indent="0">
              <a:buNone/>
            </a:pPr>
            <a:endParaRPr lang="en-US" sz="1600" dirty="0"/>
          </a:p>
          <a:p>
            <a:pPr marL="0" indent="0">
              <a:buNone/>
            </a:pPr>
            <a:endParaRPr lang="en-US" dirty="0"/>
          </a:p>
        </p:txBody>
      </p:sp>
      <p:sp>
        <p:nvSpPr>
          <p:cNvPr id="4" name="Slide Number Placeholder 3"/>
          <p:cNvSpPr>
            <a:spLocks noGrp="1"/>
          </p:cNvSpPr>
          <p:nvPr>
            <p:ph type="sldNum" sz="quarter" idx="12"/>
          </p:nvPr>
        </p:nvSpPr>
        <p:spPr/>
        <p:txBody>
          <a:bodyPr/>
          <a:lstStyle/>
          <a:p>
            <a:fld id="{7B44D156-36AC-4A7A-B098-22DA755F2F8C}" type="slidenum">
              <a:rPr lang="en-US" smtClean="0"/>
              <a:t>32</a:t>
            </a:fld>
            <a:endParaRPr lang="en-US"/>
          </a:p>
        </p:txBody>
      </p:sp>
    </p:spTree>
    <p:extLst>
      <p:ext uri="{BB962C8B-B14F-4D97-AF65-F5344CB8AC3E}">
        <p14:creationId xmlns:p14="http://schemas.microsoft.com/office/powerpoint/2010/main" val="42112143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25625"/>
            <a:ext cx="10515600" cy="4638970"/>
          </a:xfrm>
        </p:spPr>
        <p:txBody>
          <a:bodyPr>
            <a:normAutofit fontScale="92500" lnSpcReduction="20000"/>
          </a:bodyPr>
          <a:lstStyle/>
          <a:p>
            <a:r>
              <a:rPr lang="en-US" sz="2400" dirty="0"/>
              <a:t>Fur garments were worn for both warmth and status in pre-14</a:t>
            </a:r>
            <a:r>
              <a:rPr lang="en-US" sz="2400" baseline="30000" dirty="0"/>
              <a:t>th</a:t>
            </a:r>
            <a:r>
              <a:rPr lang="en-US" sz="2400" dirty="0"/>
              <a:t> century Europe.</a:t>
            </a:r>
          </a:p>
          <a:p>
            <a:pPr marL="685800" lvl="2">
              <a:spcBef>
                <a:spcPts val="1000"/>
              </a:spcBef>
            </a:pPr>
            <a:r>
              <a:rPr lang="en-US" sz="2400" dirty="0"/>
              <a:t>“Abbot Aelfric wrote in the 10</a:t>
            </a:r>
            <a:r>
              <a:rPr lang="en-US" sz="2400" baseline="30000" dirty="0"/>
              <a:t>th</a:t>
            </a:r>
            <a:r>
              <a:rPr lang="en-US" sz="2400" dirty="0"/>
              <a:t> century of the shoes, hose, gear for horses, bottles, flasks, pouches and clothing which the ‘</a:t>
            </a:r>
            <a:r>
              <a:rPr lang="en-US" sz="2400" dirty="0" err="1"/>
              <a:t>sutor</a:t>
            </a:r>
            <a:r>
              <a:rPr lang="en-US" sz="2400" dirty="0"/>
              <a:t>’ made out of skins and suggested that no one would care to face the winter without his assistance.”</a:t>
            </a:r>
          </a:p>
          <a:p>
            <a:r>
              <a:rPr lang="en-US" sz="2400" dirty="0"/>
              <a:t>Bustling trade in new and used furs emerges in the 14</a:t>
            </a:r>
            <a:r>
              <a:rPr lang="en-US" sz="2400" baseline="30000" dirty="0"/>
              <a:t>th</a:t>
            </a:r>
            <a:r>
              <a:rPr lang="en-US" sz="2400" dirty="0"/>
              <a:t> century as a result of sumptuary laws.</a:t>
            </a:r>
          </a:p>
          <a:p>
            <a:r>
              <a:rPr lang="en-US" sz="2400" dirty="0"/>
              <a:t>In the 12</a:t>
            </a:r>
            <a:r>
              <a:rPr lang="en-US" sz="2400" baseline="30000" dirty="0"/>
              <a:t>th</a:t>
            </a:r>
            <a:r>
              <a:rPr lang="en-US" sz="2400" dirty="0"/>
              <a:t> century we begin to see a division of specialties in the craft (guilds): those who work with leather skins were known as tanners, and those who work with fur known as skinners.</a:t>
            </a:r>
          </a:p>
          <a:p>
            <a:endParaRPr lang="en-US" sz="2400" dirty="0"/>
          </a:p>
          <a:p>
            <a:r>
              <a:rPr lang="en-US" sz="2000" dirty="0"/>
              <a:t>By the 13</a:t>
            </a:r>
            <a:r>
              <a:rPr lang="en-US" sz="2000" baseline="30000" dirty="0"/>
              <a:t>th</a:t>
            </a:r>
            <a:r>
              <a:rPr lang="en-US" sz="2000" dirty="0"/>
              <a:t> century London, Oxford, York, and Exeter were centers for Tanning and Skinning industry</a:t>
            </a:r>
          </a:p>
          <a:p>
            <a:pPr lvl="1"/>
            <a:r>
              <a:rPr lang="en-US" sz="2000" dirty="0"/>
              <a:t>Tanners were subdivided by craft: </a:t>
            </a:r>
            <a:r>
              <a:rPr lang="en-US" sz="2000" dirty="0" err="1"/>
              <a:t>cordwainers</a:t>
            </a:r>
            <a:r>
              <a:rPr lang="en-US" sz="2000" dirty="0"/>
              <a:t>, saddlers, glovers, barkers (use tree bark), and </a:t>
            </a:r>
            <a:r>
              <a:rPr lang="en-US" sz="2000" dirty="0" err="1"/>
              <a:t>whittawyers</a:t>
            </a:r>
            <a:r>
              <a:rPr lang="en-US" sz="2000" dirty="0"/>
              <a:t> (use alum)</a:t>
            </a:r>
          </a:p>
          <a:p>
            <a:pPr lvl="1"/>
            <a:r>
              <a:rPr lang="en-US" sz="2000" dirty="0"/>
              <a:t>Skinners were far fewer and highly specialized: </a:t>
            </a:r>
            <a:r>
              <a:rPr lang="en-US" sz="2000" dirty="0" err="1"/>
              <a:t>tawers</a:t>
            </a:r>
            <a:r>
              <a:rPr lang="en-US" sz="2000" dirty="0"/>
              <a:t> prepared the fur and furriers made up the fur</a:t>
            </a:r>
          </a:p>
          <a:p>
            <a:endParaRPr lang="en-US" dirty="0"/>
          </a:p>
          <a:p>
            <a:endParaRPr lang="en-US" dirty="0"/>
          </a:p>
        </p:txBody>
      </p:sp>
      <p:sp>
        <p:nvSpPr>
          <p:cNvPr id="4" name="Slide Number Placeholder 3"/>
          <p:cNvSpPr>
            <a:spLocks noGrp="1"/>
          </p:cNvSpPr>
          <p:nvPr>
            <p:ph type="sldNum" sz="quarter" idx="12"/>
          </p:nvPr>
        </p:nvSpPr>
        <p:spPr/>
        <p:txBody>
          <a:bodyPr/>
          <a:lstStyle/>
          <a:p>
            <a:fld id="{7B44D156-36AC-4A7A-B098-22DA755F2F8C}" type="slidenum">
              <a:rPr lang="en-US" smtClean="0"/>
              <a:t>4</a:t>
            </a:fld>
            <a:endParaRPr lang="en-US"/>
          </a:p>
        </p:txBody>
      </p:sp>
      <p:sp>
        <p:nvSpPr>
          <p:cNvPr id="2" name="Title 1"/>
          <p:cNvSpPr>
            <a:spLocks noGrp="1"/>
          </p:cNvSpPr>
          <p:nvPr>
            <p:ph type="title"/>
          </p:nvPr>
        </p:nvSpPr>
        <p:spPr>
          <a:xfrm>
            <a:off x="191386" y="365125"/>
            <a:ext cx="11162414" cy="1325563"/>
          </a:xfrm>
        </p:spPr>
        <p:txBody>
          <a:bodyPr/>
          <a:lstStyle/>
          <a:p>
            <a:r>
              <a:rPr lang="en-US" dirty="0">
                <a:latin typeface="Arial Black" panose="020B0A04020102020204" pitchFamily="34" charset="0"/>
              </a:rPr>
              <a:t>Growth of the Fur Trade</a:t>
            </a:r>
          </a:p>
        </p:txBody>
      </p:sp>
    </p:spTree>
    <p:extLst>
      <p:ext uri="{BB962C8B-B14F-4D97-AF65-F5344CB8AC3E}">
        <p14:creationId xmlns:p14="http://schemas.microsoft.com/office/powerpoint/2010/main" val="42472394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86" y="365125"/>
            <a:ext cx="11162414" cy="1325563"/>
          </a:xfrm>
        </p:spPr>
        <p:txBody>
          <a:bodyPr/>
          <a:lstStyle/>
          <a:p>
            <a:r>
              <a:rPr lang="en-US" dirty="0">
                <a:latin typeface="Arial Black" panose="020B0A04020102020204" pitchFamily="34" charset="0"/>
              </a:rPr>
              <a:t>Growth of the Fur Trade - cont.</a:t>
            </a:r>
          </a:p>
        </p:txBody>
      </p:sp>
      <p:sp>
        <p:nvSpPr>
          <p:cNvPr id="3" name="Content Placeholder 2"/>
          <p:cNvSpPr>
            <a:spLocks noGrp="1"/>
          </p:cNvSpPr>
          <p:nvPr>
            <p:ph idx="1"/>
          </p:nvPr>
        </p:nvSpPr>
        <p:spPr>
          <a:xfrm>
            <a:off x="838200" y="1825625"/>
            <a:ext cx="10515600" cy="4638970"/>
          </a:xfrm>
        </p:spPr>
        <p:txBody>
          <a:bodyPr>
            <a:normAutofit lnSpcReduction="10000"/>
          </a:bodyPr>
          <a:lstStyle/>
          <a:p>
            <a:r>
              <a:rPr lang="en-US" sz="2000" dirty="0"/>
              <a:t>London emerges as center of English fur trade in the late 13</a:t>
            </a:r>
            <a:r>
              <a:rPr lang="en-US" sz="2000" baseline="30000" dirty="0"/>
              <a:t>th</a:t>
            </a:r>
            <a:r>
              <a:rPr lang="en-US" sz="2000" dirty="0"/>
              <a:t> century </a:t>
            </a:r>
          </a:p>
          <a:p>
            <a:pPr lvl="1"/>
            <a:r>
              <a:rPr lang="en-US" sz="2000" dirty="0"/>
              <a:t>Proximity to bustling port allowed London skinners to move beyond preparing and making up furs to import/export of rare foreign furs. </a:t>
            </a:r>
          </a:p>
          <a:p>
            <a:pPr lvl="1"/>
            <a:r>
              <a:rPr lang="en-US" sz="2000" dirty="0"/>
              <a:t>During the later part of the 13</a:t>
            </a:r>
            <a:r>
              <a:rPr lang="en-US" sz="2000" baseline="30000" dirty="0"/>
              <a:t>th</a:t>
            </a:r>
            <a:r>
              <a:rPr lang="en-US" sz="2000" dirty="0"/>
              <a:t> century the London merchant skinners were among the most influential in the emerging merchant class.</a:t>
            </a:r>
          </a:p>
          <a:p>
            <a:r>
              <a:rPr lang="en-US" sz="2000" dirty="0">
                <a:solidFill>
                  <a:prstClr val="black"/>
                </a:solidFill>
              </a:rPr>
              <a:t>Russia and North-Western Europe emerges as the main supplier of foreign fur, specifically weasel and squirrel,  to Europe in the early 14</a:t>
            </a:r>
            <a:r>
              <a:rPr lang="en-US" sz="2000" baseline="30000" dirty="0">
                <a:solidFill>
                  <a:prstClr val="black"/>
                </a:solidFill>
              </a:rPr>
              <a:t>th</a:t>
            </a:r>
            <a:r>
              <a:rPr lang="en-US" sz="2000" dirty="0">
                <a:solidFill>
                  <a:prstClr val="black"/>
                </a:solidFill>
              </a:rPr>
              <a:t> century primarily exporting to Western Europe through Novgorod, Bruges, and other Hanseatic League centers of commerce.</a:t>
            </a:r>
          </a:p>
          <a:p>
            <a:r>
              <a:rPr lang="en-US" sz="2000" dirty="0">
                <a:solidFill>
                  <a:prstClr val="black"/>
                </a:solidFill>
              </a:rPr>
              <a:t>Fur garments become strong symbols of socio-economic status moving in to the 14</a:t>
            </a:r>
            <a:r>
              <a:rPr lang="en-US" sz="2000" baseline="30000" dirty="0">
                <a:solidFill>
                  <a:prstClr val="black"/>
                </a:solidFill>
              </a:rPr>
              <a:t>th</a:t>
            </a:r>
            <a:r>
              <a:rPr lang="en-US" sz="2000" dirty="0">
                <a:solidFill>
                  <a:prstClr val="black"/>
                </a:solidFill>
              </a:rPr>
              <a:t> century</a:t>
            </a:r>
          </a:p>
          <a:p>
            <a:pPr lvl="0"/>
            <a:r>
              <a:rPr lang="en-US" sz="2000" dirty="0"/>
              <a:t>By the 14</a:t>
            </a:r>
            <a:r>
              <a:rPr lang="en-US" sz="2000" baseline="30000" dirty="0"/>
              <a:t>th</a:t>
            </a:r>
            <a:r>
              <a:rPr lang="en-US" sz="2000" dirty="0"/>
              <a:t> century among the nobility and country gentry it became tradition to purchase the finest clothes and furs only in London. </a:t>
            </a:r>
            <a:r>
              <a:rPr lang="en-US" sz="2000" dirty="0">
                <a:solidFill>
                  <a:prstClr val="black"/>
                </a:solidFill>
              </a:rPr>
              <a:t>Local furriers primary source of fur for garments in pre-14</a:t>
            </a:r>
            <a:r>
              <a:rPr lang="en-US" sz="2000" baseline="30000" dirty="0">
                <a:solidFill>
                  <a:prstClr val="black"/>
                </a:solidFill>
              </a:rPr>
              <a:t>th</a:t>
            </a:r>
            <a:r>
              <a:rPr lang="en-US" sz="2000" dirty="0">
                <a:solidFill>
                  <a:prstClr val="black"/>
                </a:solidFill>
              </a:rPr>
              <a:t> century England</a:t>
            </a:r>
          </a:p>
          <a:p>
            <a:pPr lvl="1"/>
            <a:r>
              <a:rPr lang="en-US" sz="2000" dirty="0">
                <a:solidFill>
                  <a:prstClr val="black"/>
                </a:solidFill>
              </a:rPr>
              <a:t>By the 13</a:t>
            </a:r>
            <a:r>
              <a:rPr lang="en-US" sz="2000" baseline="30000" dirty="0">
                <a:solidFill>
                  <a:prstClr val="black"/>
                </a:solidFill>
              </a:rPr>
              <a:t>th</a:t>
            </a:r>
            <a:r>
              <a:rPr lang="en-US" sz="2000" dirty="0">
                <a:solidFill>
                  <a:prstClr val="black"/>
                </a:solidFill>
              </a:rPr>
              <a:t> century every village had a craftsperson that specialized in dressing skins and furs</a:t>
            </a:r>
          </a:p>
          <a:p>
            <a:pPr lvl="0"/>
            <a:r>
              <a:rPr lang="en-US" sz="2000" dirty="0">
                <a:solidFill>
                  <a:prstClr val="black"/>
                </a:solidFill>
              </a:rPr>
              <a:t>Codified sumptuary laws for fur in England emerged in 1337 and underwent major revision in 1363.</a:t>
            </a:r>
          </a:p>
          <a:p>
            <a:pPr lvl="1"/>
            <a:endParaRPr lang="en-US" sz="2000" dirty="0"/>
          </a:p>
          <a:p>
            <a:pPr lvl="1"/>
            <a:endParaRPr lang="en-US" sz="2000" dirty="0"/>
          </a:p>
          <a:p>
            <a:pPr lvl="1"/>
            <a:endParaRPr lang="en-US" dirty="0"/>
          </a:p>
          <a:p>
            <a:pPr marL="0" indent="0">
              <a:buNone/>
            </a:pPr>
            <a:endParaRPr lang="en-US" dirty="0"/>
          </a:p>
          <a:p>
            <a:endParaRPr lang="en-US" dirty="0"/>
          </a:p>
          <a:p>
            <a:endParaRPr lang="en-US" dirty="0"/>
          </a:p>
        </p:txBody>
      </p:sp>
      <p:sp>
        <p:nvSpPr>
          <p:cNvPr id="4" name="Slide Number Placeholder 3"/>
          <p:cNvSpPr>
            <a:spLocks noGrp="1"/>
          </p:cNvSpPr>
          <p:nvPr>
            <p:ph type="sldNum" sz="quarter" idx="12"/>
          </p:nvPr>
        </p:nvSpPr>
        <p:spPr/>
        <p:txBody>
          <a:bodyPr/>
          <a:lstStyle/>
          <a:p>
            <a:fld id="{7B44D156-36AC-4A7A-B098-22DA755F2F8C}" type="slidenum">
              <a:rPr lang="en-US" smtClean="0"/>
              <a:t>5</a:t>
            </a:fld>
            <a:endParaRPr lang="en-US"/>
          </a:p>
        </p:txBody>
      </p:sp>
    </p:spTree>
    <p:extLst>
      <p:ext uri="{BB962C8B-B14F-4D97-AF65-F5344CB8AC3E}">
        <p14:creationId xmlns:p14="http://schemas.microsoft.com/office/powerpoint/2010/main" val="8312250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86" y="365125"/>
            <a:ext cx="11162414" cy="1325563"/>
          </a:xfrm>
        </p:spPr>
        <p:txBody>
          <a:bodyPr/>
          <a:lstStyle/>
          <a:p>
            <a:r>
              <a:rPr lang="en-US" dirty="0">
                <a:latin typeface="Arial Black" panose="020B0A04020102020204" pitchFamily="34" charset="0"/>
              </a:rPr>
              <a:t>Growth of the Fur Trade - cont.</a:t>
            </a:r>
          </a:p>
        </p:txBody>
      </p:sp>
      <p:sp>
        <p:nvSpPr>
          <p:cNvPr id="3" name="Content Placeholder 2"/>
          <p:cNvSpPr>
            <a:spLocks noGrp="1"/>
          </p:cNvSpPr>
          <p:nvPr>
            <p:ph idx="1"/>
          </p:nvPr>
        </p:nvSpPr>
        <p:spPr>
          <a:xfrm>
            <a:off x="838200" y="1446028"/>
            <a:ext cx="10515600" cy="5018567"/>
          </a:xfrm>
        </p:spPr>
        <p:txBody>
          <a:bodyPr>
            <a:normAutofit/>
          </a:bodyPr>
          <a:lstStyle/>
          <a:p>
            <a:pPr lvl="1"/>
            <a:r>
              <a:rPr lang="en-US" sz="2000" dirty="0"/>
              <a:t>With the growing demand for English wool in the mid 14</a:t>
            </a:r>
            <a:r>
              <a:rPr lang="en-US" sz="2000" baseline="30000" dirty="0"/>
              <a:t>th</a:t>
            </a:r>
            <a:r>
              <a:rPr lang="en-US" sz="2000" dirty="0"/>
              <a:t> century, more merchants made their way to London bringing with them more exotic and rare furs.</a:t>
            </a:r>
          </a:p>
          <a:p>
            <a:pPr lvl="1"/>
            <a:r>
              <a:rPr lang="en-US" sz="2000" dirty="0"/>
              <a:t>By the late 14</a:t>
            </a:r>
            <a:r>
              <a:rPr lang="en-US" sz="2000" baseline="30000" dirty="0"/>
              <a:t>th</a:t>
            </a:r>
            <a:r>
              <a:rPr lang="en-US" sz="2000" dirty="0"/>
              <a:t> century, there was a very close relationship between London skinners and Hanseatic merchants </a:t>
            </a:r>
          </a:p>
          <a:p>
            <a:pPr lvl="2"/>
            <a:r>
              <a:rPr lang="en-US" dirty="0"/>
              <a:t>The </a:t>
            </a:r>
            <a:r>
              <a:rPr lang="en-US" b="1" dirty="0"/>
              <a:t>Hanseatic League</a:t>
            </a:r>
            <a:r>
              <a:rPr lang="en-US" dirty="0"/>
              <a:t> was a commercial and defensive confederation of merchant guilds and their market towns that dominated trade along the coast of Northern Europe. It stretched from the Baltic to the North Sea and inland during the Late Middle Ages and early modern period (c. 13th to 17th centuries)</a:t>
            </a:r>
          </a:p>
          <a:p>
            <a:r>
              <a:rPr lang="en-US" sz="2000" dirty="0"/>
              <a:t>By the early 15</a:t>
            </a:r>
            <a:r>
              <a:rPr lang="en-US" sz="2000" baseline="30000" dirty="0"/>
              <a:t>th</a:t>
            </a:r>
            <a:r>
              <a:rPr lang="en-US" sz="2000" dirty="0"/>
              <a:t> century, the Hanseatic League controlled almost all (greater than 90%) of all the luxury imported fur coming in to London. </a:t>
            </a:r>
          </a:p>
          <a:p>
            <a:endParaRPr lang="en-US" sz="1600" dirty="0"/>
          </a:p>
          <a:p>
            <a:endParaRPr lang="en-US" sz="2000" dirty="0"/>
          </a:p>
          <a:p>
            <a:endParaRPr lang="en-US" dirty="0"/>
          </a:p>
        </p:txBody>
      </p:sp>
      <p:sp>
        <p:nvSpPr>
          <p:cNvPr id="4" name="Slide Number Placeholder 3"/>
          <p:cNvSpPr>
            <a:spLocks noGrp="1"/>
          </p:cNvSpPr>
          <p:nvPr>
            <p:ph type="sldNum" sz="quarter" idx="12"/>
          </p:nvPr>
        </p:nvSpPr>
        <p:spPr/>
        <p:txBody>
          <a:bodyPr/>
          <a:lstStyle/>
          <a:p>
            <a:fld id="{7B44D156-36AC-4A7A-B098-22DA755F2F8C}" type="slidenum">
              <a:rPr lang="en-US" smtClean="0"/>
              <a:t>6</a:t>
            </a:fld>
            <a:endParaRPr lang="en-US"/>
          </a:p>
        </p:txBody>
      </p:sp>
    </p:spTree>
    <p:extLst>
      <p:ext uri="{BB962C8B-B14F-4D97-AF65-F5344CB8AC3E}">
        <p14:creationId xmlns:p14="http://schemas.microsoft.com/office/powerpoint/2010/main" val="17058910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86" y="365125"/>
            <a:ext cx="11162414" cy="1325563"/>
          </a:xfrm>
        </p:spPr>
        <p:txBody>
          <a:bodyPr/>
          <a:lstStyle/>
          <a:p>
            <a:r>
              <a:rPr lang="en-US" dirty="0">
                <a:latin typeface="Arial Black" panose="020B0A04020102020204" pitchFamily="34" charset="0"/>
              </a:rPr>
              <a:t>The Life of a Skinner</a:t>
            </a:r>
          </a:p>
        </p:txBody>
      </p:sp>
      <p:sp>
        <p:nvSpPr>
          <p:cNvPr id="3" name="Content Placeholder 2"/>
          <p:cNvSpPr>
            <a:spLocks noGrp="1"/>
          </p:cNvSpPr>
          <p:nvPr>
            <p:ph idx="1"/>
          </p:nvPr>
        </p:nvSpPr>
        <p:spPr>
          <a:xfrm>
            <a:off x="838200" y="1446028"/>
            <a:ext cx="10515600" cy="5018567"/>
          </a:xfrm>
        </p:spPr>
        <p:txBody>
          <a:bodyPr>
            <a:normAutofit/>
          </a:bodyPr>
          <a:lstStyle/>
          <a:p>
            <a:pPr lvl="1"/>
            <a:r>
              <a:rPr lang="en-US" sz="2000" dirty="0"/>
              <a:t>A Minority of skinners in London were very wealthy and highly influential</a:t>
            </a:r>
          </a:p>
          <a:p>
            <a:pPr lvl="2"/>
            <a:r>
              <a:rPr lang="en-US" sz="1600" dirty="0"/>
              <a:t> one preeminent skinner,  Robert </a:t>
            </a:r>
            <a:r>
              <a:rPr lang="en-US" sz="1600" dirty="0" err="1"/>
              <a:t>Persone</a:t>
            </a:r>
            <a:r>
              <a:rPr lang="en-US" sz="1600" dirty="0"/>
              <a:t>, was listed as one of the three wealthiest men in London and served as the mayor of London</a:t>
            </a:r>
          </a:p>
          <a:p>
            <a:pPr lvl="2"/>
            <a:r>
              <a:rPr lang="en-US" sz="1600" dirty="0"/>
              <a:t>These wealthy merchant-skinners and their associated business partners created a group in the 14</a:t>
            </a:r>
            <a:r>
              <a:rPr lang="en-US" sz="1600" baseline="30000" dirty="0"/>
              <a:t>th</a:t>
            </a:r>
            <a:r>
              <a:rPr lang="en-US" sz="1600" dirty="0"/>
              <a:t> century called the Fraternity of Corpus Christi and was renamed in the 15</a:t>
            </a:r>
            <a:r>
              <a:rPr lang="en-US" sz="1600" baseline="30000" dirty="0"/>
              <a:t>th</a:t>
            </a:r>
            <a:r>
              <a:rPr lang="en-US" sz="1600" dirty="0"/>
              <a:t> century, “The Livery of the Skinners Company.”  </a:t>
            </a:r>
          </a:p>
          <a:p>
            <a:pPr lvl="2"/>
            <a:r>
              <a:rPr lang="en-US" sz="1600" dirty="0"/>
              <a:t>They were very influential and often dictated prevailing sales practices in London. </a:t>
            </a:r>
          </a:p>
          <a:p>
            <a:pPr lvl="1"/>
            <a:r>
              <a:rPr lang="en-US" sz="2000" dirty="0"/>
              <a:t>Less affluent skinners might have space in someone else’s shop, or even hawk their wares on the street or in taverns. </a:t>
            </a:r>
          </a:p>
          <a:p>
            <a:pPr lvl="1"/>
            <a:r>
              <a:rPr lang="en-US" sz="2000" dirty="0"/>
              <a:t>Wealthy households might employ a skinner full-time and keep them as part of the staff if it was afforded</a:t>
            </a:r>
          </a:p>
          <a:p>
            <a:pPr lvl="2"/>
            <a:r>
              <a:rPr lang="en-US" sz="1600" dirty="0"/>
              <a:t>Margaret Tudor on her marriage in 1509 took with her as part of her household a skinner. </a:t>
            </a:r>
          </a:p>
          <a:p>
            <a:pPr lvl="2"/>
            <a:r>
              <a:rPr lang="en-US" sz="1600" dirty="0"/>
              <a:t>More often, the wealthy would employ skinners on a contractual basis as needed by the house tailor. </a:t>
            </a:r>
          </a:p>
          <a:p>
            <a:r>
              <a:rPr lang="en-US" sz="2000" dirty="0"/>
              <a:t>The Fraternity and Livery (The Gild)oversaw the records for indenture of apprentices, the freeing of journeymen and the quality control of members of the council. </a:t>
            </a:r>
          </a:p>
          <a:p>
            <a:pPr lvl="1"/>
            <a:r>
              <a:rPr lang="en-US" sz="1600" dirty="0"/>
              <a:t>Skinners followed the same traditional apprentice/master relationship as other trades</a:t>
            </a:r>
          </a:p>
          <a:p>
            <a:pPr lvl="1"/>
            <a:endParaRPr lang="en-US" sz="1600" dirty="0"/>
          </a:p>
          <a:p>
            <a:endParaRPr lang="en-US" sz="1600" dirty="0"/>
          </a:p>
          <a:p>
            <a:endParaRPr lang="en-US" sz="2000" dirty="0"/>
          </a:p>
          <a:p>
            <a:endParaRPr lang="en-US" dirty="0"/>
          </a:p>
        </p:txBody>
      </p:sp>
      <p:sp>
        <p:nvSpPr>
          <p:cNvPr id="4" name="Slide Number Placeholder 3"/>
          <p:cNvSpPr>
            <a:spLocks noGrp="1"/>
          </p:cNvSpPr>
          <p:nvPr>
            <p:ph type="sldNum" sz="quarter" idx="12"/>
          </p:nvPr>
        </p:nvSpPr>
        <p:spPr/>
        <p:txBody>
          <a:bodyPr/>
          <a:lstStyle/>
          <a:p>
            <a:fld id="{7B44D156-36AC-4A7A-B098-22DA755F2F8C}" type="slidenum">
              <a:rPr lang="en-US" smtClean="0"/>
              <a:t>7</a:t>
            </a:fld>
            <a:endParaRPr lang="en-US"/>
          </a:p>
        </p:txBody>
      </p:sp>
    </p:spTree>
    <p:extLst>
      <p:ext uri="{BB962C8B-B14F-4D97-AF65-F5344CB8AC3E}">
        <p14:creationId xmlns:p14="http://schemas.microsoft.com/office/powerpoint/2010/main" val="37132858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Sumptuary laws in the 14</a:t>
            </a:r>
            <a:r>
              <a:rPr lang="en-US" baseline="30000" dirty="0"/>
              <a:t>th</a:t>
            </a:r>
            <a:r>
              <a:rPr lang="en-US" dirty="0"/>
              <a:t> – 16</a:t>
            </a:r>
            <a:r>
              <a:rPr lang="en-US" baseline="30000" dirty="0"/>
              <a:t>th</a:t>
            </a:r>
            <a:r>
              <a:rPr lang="en-US" dirty="0"/>
              <a:t> century </a:t>
            </a:r>
          </a:p>
        </p:txBody>
      </p:sp>
      <p:sp>
        <p:nvSpPr>
          <p:cNvPr id="4" name="Slide Number Placeholder 3"/>
          <p:cNvSpPr>
            <a:spLocks noGrp="1"/>
          </p:cNvSpPr>
          <p:nvPr>
            <p:ph type="sldNum" sz="quarter" idx="12"/>
          </p:nvPr>
        </p:nvSpPr>
        <p:spPr/>
        <p:txBody>
          <a:bodyPr/>
          <a:lstStyle/>
          <a:p>
            <a:fld id="{7B44D156-36AC-4A7A-B098-22DA755F2F8C}" type="slidenum">
              <a:rPr lang="en-US" smtClean="0"/>
              <a:t>8</a:t>
            </a:fld>
            <a:endParaRPr lang="en-US"/>
          </a:p>
        </p:txBody>
      </p:sp>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24427" y="1897475"/>
            <a:ext cx="3280017" cy="46182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5462196" y="5535374"/>
            <a:ext cx="2417337" cy="954107"/>
          </a:xfrm>
          <a:prstGeom prst="rect">
            <a:avLst/>
          </a:prstGeom>
          <a:noFill/>
        </p:spPr>
        <p:txBody>
          <a:bodyPr wrap="square" rtlCol="0">
            <a:spAutoFit/>
          </a:bodyPr>
          <a:lstStyle/>
          <a:p>
            <a:pPr algn="ctr"/>
            <a:r>
              <a:rPr lang="en-US" sz="1400" dirty="0"/>
              <a:t>Man and woman with </a:t>
            </a:r>
            <a:r>
              <a:rPr lang="en-US" sz="1400" dirty="0" err="1"/>
              <a:t>vair</a:t>
            </a:r>
            <a:r>
              <a:rPr lang="en-US" sz="1400" dirty="0"/>
              <a:t> trimmed garments c. 1300-1340 Zürich Germany - Heidelberg</a:t>
            </a:r>
          </a:p>
        </p:txBody>
      </p:sp>
      <p:pic>
        <p:nvPicPr>
          <p:cNvPr id="61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5493" y="1630769"/>
            <a:ext cx="2509836" cy="49823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3306541" y="1635865"/>
            <a:ext cx="2417337" cy="523220"/>
          </a:xfrm>
          <a:prstGeom prst="rect">
            <a:avLst/>
          </a:prstGeom>
          <a:noFill/>
        </p:spPr>
        <p:txBody>
          <a:bodyPr wrap="square" rtlCol="0">
            <a:spAutoFit/>
          </a:bodyPr>
          <a:lstStyle/>
          <a:p>
            <a:pPr algn="ctr"/>
            <a:r>
              <a:rPr lang="en-US" sz="1400" dirty="0"/>
              <a:t>Queen Catherine Parr in a gown with lynx fur c. 1545 </a:t>
            </a:r>
          </a:p>
        </p:txBody>
      </p:sp>
    </p:spTree>
    <p:extLst>
      <p:ext uri="{BB962C8B-B14F-4D97-AF65-F5344CB8AC3E}">
        <p14:creationId xmlns:p14="http://schemas.microsoft.com/office/powerpoint/2010/main" val="25452661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86" y="365125"/>
            <a:ext cx="11162414" cy="1325563"/>
          </a:xfrm>
        </p:spPr>
        <p:txBody>
          <a:bodyPr/>
          <a:lstStyle/>
          <a:p>
            <a:r>
              <a:rPr lang="en-US" dirty="0">
                <a:latin typeface="Arial Black" panose="020B0A04020102020204" pitchFamily="34" charset="0"/>
              </a:rPr>
              <a:t>Sumptuary</a:t>
            </a:r>
            <a:r>
              <a:rPr lang="en-US" dirty="0"/>
              <a:t> </a:t>
            </a:r>
          </a:p>
        </p:txBody>
      </p:sp>
      <p:sp>
        <p:nvSpPr>
          <p:cNvPr id="3" name="Content Placeholder 2"/>
          <p:cNvSpPr>
            <a:spLocks noGrp="1"/>
          </p:cNvSpPr>
          <p:nvPr>
            <p:ph idx="1"/>
          </p:nvPr>
        </p:nvSpPr>
        <p:spPr>
          <a:xfrm>
            <a:off x="838200" y="1825625"/>
            <a:ext cx="10515600" cy="4787446"/>
          </a:xfrm>
        </p:spPr>
        <p:txBody>
          <a:bodyPr>
            <a:normAutofit/>
          </a:bodyPr>
          <a:lstStyle/>
          <a:p>
            <a:r>
              <a:rPr lang="en-US" sz="2000" dirty="0"/>
              <a:t>Sumptuary legislation increased the fur trade, as it codified fur as a status symbol.</a:t>
            </a:r>
          </a:p>
          <a:p>
            <a:r>
              <a:rPr lang="en-US" sz="2000" dirty="0"/>
              <a:t>“In reading over the numerous laws of this kind which were </a:t>
            </a:r>
            <a:r>
              <a:rPr lang="en-US" sz="2000" dirty="0" err="1"/>
              <a:t>payed</a:t>
            </a:r>
            <a:r>
              <a:rPr lang="en-US" sz="2000" dirty="0"/>
              <a:t> in England, one is struck by the fact that at least three kinds of motives seem to have led to their enactment: </a:t>
            </a:r>
          </a:p>
          <a:p>
            <a:pPr lvl="1"/>
            <a:r>
              <a:rPr lang="en-US" sz="2000" dirty="0"/>
              <a:t>(l) the desire to preserve class distinctions, so that any stranger could tell by merely looking at a man's dress to what rank in society he belonged; </a:t>
            </a:r>
          </a:p>
          <a:p>
            <a:pPr lvl="1"/>
            <a:r>
              <a:rPr lang="en-US" sz="2000" dirty="0"/>
              <a:t>(2) the desire to check practices which were regarded as deleterious in their effects and the feeling that luxury and extravagance were in themselves wicked and harmful to the morals of the people; </a:t>
            </a:r>
          </a:p>
          <a:p>
            <a:pPr lvl="1"/>
            <a:r>
              <a:rPr lang="en-US" sz="2000" dirty="0"/>
              <a:t>(3) economic reasons: </a:t>
            </a:r>
          </a:p>
          <a:p>
            <a:pPr lvl="2"/>
            <a:r>
              <a:rPr lang="en-US" dirty="0"/>
              <a:t>(a) the endeavor to encourage home industries and to discourage the buying of foreign goods, and </a:t>
            </a:r>
          </a:p>
          <a:p>
            <a:pPr lvl="2"/>
            <a:r>
              <a:rPr lang="en-US" dirty="0"/>
              <a:t>(b) the desire on the part of the sovereign to have his people save up their money, so that they might be able to help him out in time of need. Sheer conservatism and dislike of new fashions or customs might be mentioned as a fourth issue which led to the passage of the English sumptuary laws”</a:t>
            </a:r>
          </a:p>
        </p:txBody>
      </p:sp>
      <p:sp>
        <p:nvSpPr>
          <p:cNvPr id="4" name="Slide Number Placeholder 3"/>
          <p:cNvSpPr>
            <a:spLocks noGrp="1"/>
          </p:cNvSpPr>
          <p:nvPr>
            <p:ph type="sldNum" sz="quarter" idx="12"/>
          </p:nvPr>
        </p:nvSpPr>
        <p:spPr/>
        <p:txBody>
          <a:bodyPr/>
          <a:lstStyle/>
          <a:p>
            <a:fld id="{7B44D156-36AC-4A7A-B098-22DA755F2F8C}" type="slidenum">
              <a:rPr lang="en-US" smtClean="0"/>
              <a:t>9</a:t>
            </a:fld>
            <a:endParaRPr lang="en-US"/>
          </a:p>
        </p:txBody>
      </p:sp>
    </p:spTree>
    <p:extLst>
      <p:ext uri="{BB962C8B-B14F-4D97-AF65-F5344CB8AC3E}">
        <p14:creationId xmlns:p14="http://schemas.microsoft.com/office/powerpoint/2010/main" val="174367899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26097</TotalTime>
  <Words>5171</Words>
  <Application>Microsoft Macintosh PowerPoint</Application>
  <PresentationFormat>Widescreen</PresentationFormat>
  <Paragraphs>259</Paragraphs>
  <Slides>32</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32</vt:i4>
      </vt:variant>
    </vt:vector>
  </HeadingPairs>
  <TitlesOfParts>
    <vt:vector size="37" baseType="lpstr">
      <vt:lpstr>Arial</vt:lpstr>
      <vt:lpstr>Arial Black</vt:lpstr>
      <vt:lpstr>Calibri</vt:lpstr>
      <vt:lpstr>Calibri Light</vt:lpstr>
      <vt:lpstr>Office Theme</vt:lpstr>
      <vt:lpstr>Fur as artifice </vt:lpstr>
      <vt:lpstr>Scope of class </vt:lpstr>
      <vt:lpstr>Growth of the Fur Trade from the 14th-16th century</vt:lpstr>
      <vt:lpstr>Growth of the Fur Trade</vt:lpstr>
      <vt:lpstr>Growth of the Fur Trade - cont.</vt:lpstr>
      <vt:lpstr>Growth of the Fur Trade - cont.</vt:lpstr>
      <vt:lpstr>The Life of a Skinner</vt:lpstr>
      <vt:lpstr>Sumptuary laws in the 14th – 16th century </vt:lpstr>
      <vt:lpstr>Sumptuary </vt:lpstr>
      <vt:lpstr>Sumptuary </vt:lpstr>
      <vt:lpstr>Sumptuary </vt:lpstr>
      <vt:lpstr>Types of Fur used in the 14th – 16th centuries</vt:lpstr>
      <vt:lpstr>Types of Fur used in period</vt:lpstr>
      <vt:lpstr>Types of Fur used in period – cont. </vt:lpstr>
      <vt:lpstr>Fur in Fashion</vt:lpstr>
      <vt:lpstr>Fur in Fashion – cont.</vt:lpstr>
      <vt:lpstr>Construction techniques</vt:lpstr>
      <vt:lpstr>Construction</vt:lpstr>
      <vt:lpstr>Supplies</vt:lpstr>
      <vt:lpstr>Check up on it! </vt:lpstr>
      <vt:lpstr>On your mark! </vt:lpstr>
      <vt:lpstr>The first Cut is the deepest</vt:lpstr>
      <vt:lpstr>Back it up</vt:lpstr>
      <vt:lpstr>Sew little time</vt:lpstr>
      <vt:lpstr>Finish line! </vt:lpstr>
      <vt:lpstr>Tips and tricks </vt:lpstr>
      <vt:lpstr>Tips and Tricks – Fur Coats (Cutters)</vt:lpstr>
      <vt:lpstr>Tips and Tricks – Fur Coats (Cutters)</vt:lpstr>
      <vt:lpstr>Tips and Tricks – Fur Coats (Cutters) 2</vt:lpstr>
      <vt:lpstr>Sources for fur</vt:lpstr>
      <vt:lpstr>Real vs. Faux</vt:lpstr>
      <vt:lpstr>Bibliography</vt:lpstr>
    </vt:vector>
  </TitlesOfParts>
  <Company>Amazon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Fur as artifice</dc:title>
  <dc:creator>Burk, Chuck (Kindle)</dc:creator>
  <cp:lastModifiedBy>Sheila Schmutz</cp:lastModifiedBy>
  <cp:revision>89</cp:revision>
  <dcterms:created xsi:type="dcterms:W3CDTF">2014-10-27T19:05:27Z</dcterms:created>
  <dcterms:modified xsi:type="dcterms:W3CDTF">2024-12-29T17:24:20Z</dcterms:modified>
</cp:coreProperties>
</file>